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Zen Dots" charset="1" panose="00000000000000000000"/>
      <p:regular r:id="rId17"/>
    </p:embeddedFont>
    <p:embeddedFont>
      <p:font typeface="Open Sauce" charset="1" panose="00000500000000000000"/>
      <p:regular r:id="rId18"/>
    </p:embeddedFont>
    <p:embeddedFont>
      <p:font typeface="Open Sauce Bold" charset="1" panose="0000080000000000000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svg>
</file>

<file path=ppt/media/image18.png>
</file>

<file path=ppt/media/image19.png>
</file>

<file path=ppt/media/image2.svg>
</file>

<file path=ppt/media/image20.png>
</file>

<file path=ppt/media/image21.svg>
</file>

<file path=ppt/media/image22.png>
</file>

<file path=ppt/media/image23.svg>
</file>

<file path=ppt/media/image24.png>
</file>

<file path=ppt/media/image25.png>
</file>

<file path=ppt/media/image26.svg>
</file>

<file path=ppt/media/image27.png>
</file>

<file path=ppt/media/image28.svg>
</file>

<file path=ppt/media/image29.png>
</file>

<file path=ppt/media/image3.png>
</file>

<file path=ppt/media/image30.png>
</file>

<file path=ppt/media/image31.png>
</file>

<file path=ppt/media/image4.png>
</file>

<file path=ppt/media/image5.png>
</file>

<file path=ppt/media/image6.sv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30.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11" Target="../media/image23.svg" Type="http://schemas.openxmlformats.org/officeDocument/2006/relationships/image"/><Relationship Id="rId2" Target="../media/image31.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5.png" Type="http://schemas.openxmlformats.org/officeDocument/2006/relationships/image"/><Relationship Id="rId8" Target="../media/image6.svg" Type="http://schemas.openxmlformats.org/officeDocument/2006/relationships/image"/><Relationship Id="rId9" Target="../media/image29.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5.pn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12.pn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2.png" Type="http://schemas.openxmlformats.org/officeDocument/2006/relationships/image"/><Relationship Id="rId2" Target="../media/image9.png" Type="http://schemas.openxmlformats.org/officeDocument/2006/relationships/image"/><Relationship Id="rId3" Target="../media/image1.png" Type="http://schemas.openxmlformats.org/officeDocument/2006/relationships/image"/><Relationship Id="rId4" Target="../media/image2.svg" Type="http://schemas.openxmlformats.org/officeDocument/2006/relationships/image"/><Relationship Id="rId5" Target="../media/image10.png" Type="http://schemas.openxmlformats.org/officeDocument/2006/relationships/image"/><Relationship Id="rId6" Target="../media/image11.svg" Type="http://schemas.openxmlformats.org/officeDocument/2006/relationships/image"/><Relationship Id="rId7" Target="../media/image16.png" Type="http://schemas.openxmlformats.org/officeDocument/2006/relationships/image"/><Relationship Id="rId8" Target="../media/image17.svg" Type="http://schemas.openxmlformats.org/officeDocument/2006/relationships/image"/><Relationship Id="rId9" Target="../media/image18.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9.png" Type="http://schemas.openxmlformats.org/officeDocument/2006/relationships/image"/><Relationship Id="rId2" Target="../media/image10.png" Type="http://schemas.openxmlformats.org/officeDocument/2006/relationships/image"/><Relationship Id="rId3" Target="../media/image11.svg" Type="http://schemas.openxmlformats.org/officeDocument/2006/relationships/image"/><Relationship Id="rId4" Target="../media/image9.png" Type="http://schemas.openxmlformats.org/officeDocument/2006/relationships/image"/><Relationship Id="rId5" Target="../media/image1.png" Type="http://schemas.openxmlformats.org/officeDocument/2006/relationships/image"/><Relationship Id="rId6" Target="../media/image2.svg" Type="http://schemas.openxmlformats.org/officeDocument/2006/relationships/image"/><Relationship Id="rId7" Target="../media/image16.png" Type="http://schemas.openxmlformats.org/officeDocument/2006/relationships/image"/><Relationship Id="rId8" Target="../media/image17.svg" Type="http://schemas.openxmlformats.org/officeDocument/2006/relationships/image"/><Relationship Id="rId9" Target="../media/image12.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7.png" Type="http://schemas.openxmlformats.org/officeDocument/2006/relationships/image"/><Relationship Id="rId2" Target="../media/image10.png" Type="http://schemas.openxmlformats.org/officeDocument/2006/relationships/image"/><Relationship Id="rId3" Target="../media/image11.svg" Type="http://schemas.openxmlformats.org/officeDocument/2006/relationships/image"/><Relationship Id="rId4" Target="../media/image1.png" Type="http://schemas.openxmlformats.org/officeDocument/2006/relationships/image"/><Relationship Id="rId5" Target="../media/image2.svg" Type="http://schemas.openxmlformats.org/officeDocument/2006/relationships/image"/><Relationship Id="rId6" Target="../media/image9.png" Type="http://schemas.openxmlformats.org/officeDocument/2006/relationships/image"/><Relationship Id="rId7" Target="../media/image16.png" Type="http://schemas.openxmlformats.org/officeDocument/2006/relationships/image"/><Relationship Id="rId8" Target="../media/image17.svg" Type="http://schemas.openxmlformats.org/officeDocument/2006/relationships/image"/><Relationship Id="rId9" Target="../media/image1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11" Target="../media/image23.svg" Type="http://schemas.openxmlformats.org/officeDocument/2006/relationships/image"/><Relationship Id="rId12" Target="../media/image16.png" Type="http://schemas.openxmlformats.org/officeDocument/2006/relationships/image"/><Relationship Id="rId13" Target="../media/image17.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10.png" Type="http://schemas.openxmlformats.org/officeDocument/2006/relationships/image"/><Relationship Id="rId5" Target="../media/image11.sv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 Id="rId8" Target="../media/image7.png" Type="http://schemas.openxmlformats.org/officeDocument/2006/relationships/image"/><Relationship Id="rId9"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2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25.png" Type="http://schemas.openxmlformats.org/officeDocument/2006/relationships/image"/><Relationship Id="rId6" Target="../media/image26.svg" Type="http://schemas.openxmlformats.org/officeDocument/2006/relationships/image"/><Relationship Id="rId7" Target="../media/image27.png" Type="http://schemas.openxmlformats.org/officeDocument/2006/relationships/image"/><Relationship Id="rId8" Target="../media/image28.svg" Type="http://schemas.openxmlformats.org/officeDocument/2006/relationships/image"/><Relationship Id="rId9" Target="../media/image2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30.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90947"/>
        </a:solidFill>
      </p:bgPr>
    </p:bg>
    <p:spTree>
      <p:nvGrpSpPr>
        <p:cNvPr id="1" name=""/>
        <p:cNvGrpSpPr/>
        <p:nvPr/>
      </p:nvGrpSpPr>
      <p:grpSpPr>
        <a:xfrm>
          <a:off x="0" y="0"/>
          <a:ext cx="0" cy="0"/>
          <a:chOff x="0" y="0"/>
          <a:chExt cx="0" cy="0"/>
        </a:xfrm>
      </p:grpSpPr>
      <p:sp>
        <p:nvSpPr>
          <p:cNvPr name="Freeform 2" id="2"/>
          <p:cNvSpPr/>
          <p:nvPr/>
        </p:nvSpPr>
        <p:spPr>
          <a:xfrm flipH="false" flipV="false" rot="0">
            <a:off x="4945064" y="6300297"/>
            <a:ext cx="8397872" cy="8397872"/>
          </a:xfrm>
          <a:custGeom>
            <a:avLst/>
            <a:gdLst/>
            <a:ahLst/>
            <a:cxnLst/>
            <a:rect r="r" b="b" t="t" l="l"/>
            <a:pathLst>
              <a:path h="8397872" w="8397872">
                <a:moveTo>
                  <a:pt x="0" y="0"/>
                </a:moveTo>
                <a:lnTo>
                  <a:pt x="8397872" y="0"/>
                </a:lnTo>
                <a:lnTo>
                  <a:pt x="8397872" y="8397872"/>
                </a:lnTo>
                <a:lnTo>
                  <a:pt x="0" y="839787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2576122" y="8127292"/>
            <a:ext cx="13135756" cy="4319415"/>
          </a:xfrm>
          <a:custGeom>
            <a:avLst/>
            <a:gdLst/>
            <a:ahLst/>
            <a:cxnLst/>
            <a:rect r="r" b="b" t="t" l="l"/>
            <a:pathLst>
              <a:path h="4319415" w="13135756">
                <a:moveTo>
                  <a:pt x="0" y="0"/>
                </a:moveTo>
                <a:lnTo>
                  <a:pt x="13135756" y="0"/>
                </a:lnTo>
                <a:lnTo>
                  <a:pt x="13135756" y="4319416"/>
                </a:lnTo>
                <a:lnTo>
                  <a:pt x="0" y="4319416"/>
                </a:lnTo>
                <a:lnTo>
                  <a:pt x="0" y="0"/>
                </a:lnTo>
                <a:close/>
              </a:path>
            </a:pathLst>
          </a:custGeom>
          <a:blipFill>
            <a:blip r:embed="rId4"/>
            <a:stretch>
              <a:fillRect l="0" t="0" r="0" b="0"/>
            </a:stretch>
          </a:blipFill>
        </p:spPr>
      </p:sp>
      <p:sp>
        <p:nvSpPr>
          <p:cNvPr name="Freeform 4" id="4"/>
          <p:cNvSpPr/>
          <p:nvPr/>
        </p:nvSpPr>
        <p:spPr>
          <a:xfrm flipH="true" flipV="false" rot="0">
            <a:off x="-7689692" y="-184648"/>
            <a:ext cx="12013438" cy="8229600"/>
          </a:xfrm>
          <a:custGeom>
            <a:avLst/>
            <a:gdLst/>
            <a:ahLst/>
            <a:cxnLst/>
            <a:rect r="r" b="b" t="t" l="l"/>
            <a:pathLst>
              <a:path h="8229600" w="12013438">
                <a:moveTo>
                  <a:pt x="12013438" y="0"/>
                </a:moveTo>
                <a:lnTo>
                  <a:pt x="0" y="0"/>
                </a:lnTo>
                <a:lnTo>
                  <a:pt x="0" y="8229600"/>
                </a:lnTo>
                <a:lnTo>
                  <a:pt x="12013438" y="8229600"/>
                </a:lnTo>
                <a:lnTo>
                  <a:pt x="12013438" y="0"/>
                </a:lnTo>
                <a:close/>
              </a:path>
            </a:pathLst>
          </a:custGeom>
          <a:blipFill>
            <a:blip r:embed="rId5"/>
            <a:stretch>
              <a:fillRect l="0" t="0" r="0" b="0"/>
            </a:stretch>
          </a:blipFill>
        </p:spPr>
      </p:sp>
      <p:sp>
        <p:nvSpPr>
          <p:cNvPr name="Freeform 5" id="5"/>
          <p:cNvSpPr/>
          <p:nvPr/>
        </p:nvSpPr>
        <p:spPr>
          <a:xfrm flipH="false" flipV="false" rot="0">
            <a:off x="13714507" y="-184648"/>
            <a:ext cx="12013438" cy="8229600"/>
          </a:xfrm>
          <a:custGeom>
            <a:avLst/>
            <a:gdLst/>
            <a:ahLst/>
            <a:cxnLst/>
            <a:rect r="r" b="b" t="t" l="l"/>
            <a:pathLst>
              <a:path h="8229600" w="12013438">
                <a:moveTo>
                  <a:pt x="0" y="0"/>
                </a:moveTo>
                <a:lnTo>
                  <a:pt x="12013437" y="0"/>
                </a:lnTo>
                <a:lnTo>
                  <a:pt x="12013437" y="8229600"/>
                </a:lnTo>
                <a:lnTo>
                  <a:pt x="0" y="8229600"/>
                </a:lnTo>
                <a:lnTo>
                  <a:pt x="0" y="0"/>
                </a:lnTo>
                <a:close/>
              </a:path>
            </a:pathLst>
          </a:custGeom>
          <a:blipFill>
            <a:blip r:embed="rId5"/>
            <a:stretch>
              <a:fillRect l="0" t="0" r="0" b="0"/>
            </a:stretch>
          </a:blipFill>
        </p:spPr>
      </p:sp>
      <p:sp>
        <p:nvSpPr>
          <p:cNvPr name="Freeform 6" id="6"/>
          <p:cNvSpPr/>
          <p:nvPr/>
        </p:nvSpPr>
        <p:spPr>
          <a:xfrm flipH="false" flipV="false" rot="0">
            <a:off x="5235635" y="-4976343"/>
            <a:ext cx="8397872" cy="8397872"/>
          </a:xfrm>
          <a:custGeom>
            <a:avLst/>
            <a:gdLst/>
            <a:ahLst/>
            <a:cxnLst/>
            <a:rect r="r" b="b" t="t" l="l"/>
            <a:pathLst>
              <a:path h="8397872" w="8397872">
                <a:moveTo>
                  <a:pt x="0" y="0"/>
                </a:moveTo>
                <a:lnTo>
                  <a:pt x="8397872" y="0"/>
                </a:lnTo>
                <a:lnTo>
                  <a:pt x="8397872" y="8397872"/>
                </a:lnTo>
                <a:lnTo>
                  <a:pt x="0" y="839787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3095080" y="637196"/>
            <a:ext cx="12104142" cy="6717799"/>
          </a:xfrm>
          <a:custGeom>
            <a:avLst/>
            <a:gdLst/>
            <a:ahLst/>
            <a:cxnLst/>
            <a:rect r="r" b="b" t="t" l="l"/>
            <a:pathLst>
              <a:path h="6717799" w="12104142">
                <a:moveTo>
                  <a:pt x="0" y="0"/>
                </a:moveTo>
                <a:lnTo>
                  <a:pt x="12104141" y="0"/>
                </a:lnTo>
                <a:lnTo>
                  <a:pt x="12104141" y="6717798"/>
                </a:lnTo>
                <a:lnTo>
                  <a:pt x="0" y="671779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377284" y="3731611"/>
            <a:ext cx="6328844" cy="7246768"/>
          </a:xfrm>
          <a:custGeom>
            <a:avLst/>
            <a:gdLst/>
            <a:ahLst/>
            <a:cxnLst/>
            <a:rect r="r" b="b" t="t" l="l"/>
            <a:pathLst>
              <a:path h="7246768" w="6328844">
                <a:moveTo>
                  <a:pt x="0" y="0"/>
                </a:moveTo>
                <a:lnTo>
                  <a:pt x="6328844" y="0"/>
                </a:lnTo>
                <a:lnTo>
                  <a:pt x="6328844" y="7246767"/>
                </a:lnTo>
                <a:lnTo>
                  <a:pt x="0" y="7246767"/>
                </a:lnTo>
                <a:lnTo>
                  <a:pt x="0" y="0"/>
                </a:lnTo>
                <a:close/>
              </a:path>
            </a:pathLst>
          </a:custGeom>
          <a:blipFill>
            <a:blip r:embed="rId8"/>
            <a:stretch>
              <a:fillRect l="0" t="0" r="0" b="0"/>
            </a:stretch>
          </a:blipFill>
        </p:spPr>
      </p:sp>
      <p:sp>
        <p:nvSpPr>
          <p:cNvPr name="Freeform 9" id="9"/>
          <p:cNvSpPr/>
          <p:nvPr/>
        </p:nvSpPr>
        <p:spPr>
          <a:xfrm flipH="true" flipV="false" rot="0">
            <a:off x="11997067" y="3731611"/>
            <a:ext cx="7042649" cy="7715262"/>
          </a:xfrm>
          <a:custGeom>
            <a:avLst/>
            <a:gdLst/>
            <a:ahLst/>
            <a:cxnLst/>
            <a:rect r="r" b="b" t="t" l="l"/>
            <a:pathLst>
              <a:path h="7715262" w="7042649">
                <a:moveTo>
                  <a:pt x="7042649" y="0"/>
                </a:moveTo>
                <a:lnTo>
                  <a:pt x="0" y="0"/>
                </a:lnTo>
                <a:lnTo>
                  <a:pt x="0" y="7715261"/>
                </a:lnTo>
                <a:lnTo>
                  <a:pt x="7042649" y="7715261"/>
                </a:lnTo>
                <a:lnTo>
                  <a:pt x="7042649" y="0"/>
                </a:lnTo>
                <a:close/>
              </a:path>
            </a:pathLst>
          </a:custGeom>
          <a:blipFill>
            <a:blip r:embed="rId9"/>
            <a:stretch>
              <a:fillRect l="0" t="0" r="0" b="0"/>
            </a:stretch>
          </a:blipFill>
        </p:spPr>
      </p:sp>
      <p:sp>
        <p:nvSpPr>
          <p:cNvPr name="TextBox 10" id="10"/>
          <p:cNvSpPr txBox="true"/>
          <p:nvPr/>
        </p:nvSpPr>
        <p:spPr>
          <a:xfrm rot="0">
            <a:off x="4605641" y="2809881"/>
            <a:ext cx="9076718" cy="1106182"/>
          </a:xfrm>
          <a:prstGeom prst="rect">
            <a:avLst/>
          </a:prstGeom>
        </p:spPr>
        <p:txBody>
          <a:bodyPr anchor="t" rtlCol="false" tIns="0" lIns="0" bIns="0" rIns="0">
            <a:spAutoFit/>
          </a:bodyPr>
          <a:lstStyle/>
          <a:p>
            <a:pPr algn="ctr">
              <a:lnSpc>
                <a:spcPts val="8796"/>
              </a:lnSpc>
            </a:pPr>
            <a:r>
              <a:rPr lang="en-US" sz="7151">
                <a:solidFill>
                  <a:srgbClr val="EED3FF"/>
                </a:solidFill>
                <a:latin typeface="Zen Dots"/>
                <a:ea typeface="Zen Dots"/>
                <a:cs typeface="Zen Dots"/>
                <a:sym typeface="Zen Dots"/>
              </a:rPr>
              <a:t>LU CHATBOT</a:t>
            </a:r>
          </a:p>
        </p:txBody>
      </p:sp>
      <p:sp>
        <p:nvSpPr>
          <p:cNvPr name="TextBox 11" id="11"/>
          <p:cNvSpPr txBox="true"/>
          <p:nvPr/>
        </p:nvSpPr>
        <p:spPr>
          <a:xfrm rot="0">
            <a:off x="7488370" y="4462836"/>
            <a:ext cx="3317561" cy="630466"/>
          </a:xfrm>
          <a:prstGeom prst="rect">
            <a:avLst/>
          </a:prstGeom>
        </p:spPr>
        <p:txBody>
          <a:bodyPr anchor="t" rtlCol="false" tIns="0" lIns="0" bIns="0" rIns="0">
            <a:spAutoFit/>
          </a:bodyPr>
          <a:lstStyle/>
          <a:p>
            <a:pPr algn="ctr">
              <a:lnSpc>
                <a:spcPts val="2529"/>
              </a:lnSpc>
            </a:pPr>
            <a:r>
              <a:rPr lang="en-US" sz="1807">
                <a:solidFill>
                  <a:srgbClr val="F2E8FF"/>
                </a:solidFill>
                <a:latin typeface="Zen Dots"/>
                <a:ea typeface="Zen Dots"/>
                <a:cs typeface="Zen Dots"/>
                <a:sym typeface="Zen Dots"/>
              </a:rPr>
              <a:t>MARIA HUSSEIN</a:t>
            </a:r>
          </a:p>
          <a:p>
            <a:pPr algn="ctr">
              <a:lnSpc>
                <a:spcPts val="2529"/>
              </a:lnSpc>
            </a:pPr>
            <a:r>
              <a:rPr lang="en-US" sz="1807">
                <a:solidFill>
                  <a:srgbClr val="F2E8FF"/>
                </a:solidFill>
                <a:latin typeface="Zen Dots"/>
                <a:ea typeface="Zen Dots"/>
                <a:cs typeface="Zen Dots"/>
                <a:sym typeface="Zen Dots"/>
              </a:rPr>
              <a:t>MARIAH SANDAKLI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190947"/>
        </a:solidFill>
      </p:bgPr>
    </p:bg>
    <p:spTree>
      <p:nvGrpSpPr>
        <p:cNvPr id="1" name=""/>
        <p:cNvGrpSpPr/>
        <p:nvPr/>
      </p:nvGrpSpPr>
      <p:grpSpPr>
        <a:xfrm>
          <a:off x="0" y="0"/>
          <a:ext cx="0" cy="0"/>
          <a:chOff x="0" y="0"/>
          <a:chExt cx="0" cy="0"/>
        </a:xfrm>
      </p:grpSpPr>
      <p:sp>
        <p:nvSpPr>
          <p:cNvPr name="Freeform 2" id="2"/>
          <p:cNvSpPr/>
          <p:nvPr/>
        </p:nvSpPr>
        <p:spPr>
          <a:xfrm flipH="false" flipV="false" rot="0">
            <a:off x="-5596338" y="2525005"/>
            <a:ext cx="10670738" cy="10670738"/>
          </a:xfrm>
          <a:custGeom>
            <a:avLst/>
            <a:gdLst/>
            <a:ahLst/>
            <a:cxnLst/>
            <a:rect r="r" b="b" t="t" l="l"/>
            <a:pathLst>
              <a:path h="10670738" w="10670738">
                <a:moveTo>
                  <a:pt x="0" y="0"/>
                </a:moveTo>
                <a:lnTo>
                  <a:pt x="10670738" y="0"/>
                </a:lnTo>
                <a:lnTo>
                  <a:pt x="10670738" y="10670738"/>
                </a:lnTo>
                <a:lnTo>
                  <a:pt x="0" y="10670738"/>
                </a:lnTo>
                <a:lnTo>
                  <a:pt x="0" y="0"/>
                </a:lnTo>
                <a:close/>
              </a:path>
            </a:pathLst>
          </a:custGeom>
          <a:blipFill>
            <a:blip r:embed="rId2">
              <a:alphaModFix amt="17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228239" y="1492043"/>
            <a:ext cx="8397872" cy="8397872"/>
          </a:xfrm>
          <a:custGeom>
            <a:avLst/>
            <a:gdLst/>
            <a:ahLst/>
            <a:cxnLst/>
            <a:rect r="r" b="b" t="t" l="l"/>
            <a:pathLst>
              <a:path h="8397872" w="8397872">
                <a:moveTo>
                  <a:pt x="0" y="0"/>
                </a:moveTo>
                <a:lnTo>
                  <a:pt x="8397871" y="0"/>
                </a:lnTo>
                <a:lnTo>
                  <a:pt x="8397871" y="8397871"/>
                </a:lnTo>
                <a:lnTo>
                  <a:pt x="0" y="83978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0">
            <a:off x="-7640360" y="82512"/>
            <a:ext cx="12013438" cy="8229600"/>
          </a:xfrm>
          <a:custGeom>
            <a:avLst/>
            <a:gdLst/>
            <a:ahLst/>
            <a:cxnLst/>
            <a:rect r="r" b="b" t="t" l="l"/>
            <a:pathLst>
              <a:path h="8229600" w="12013438">
                <a:moveTo>
                  <a:pt x="12013438" y="0"/>
                </a:moveTo>
                <a:lnTo>
                  <a:pt x="0" y="0"/>
                </a:lnTo>
                <a:lnTo>
                  <a:pt x="0" y="8229600"/>
                </a:lnTo>
                <a:lnTo>
                  <a:pt x="12013438" y="8229600"/>
                </a:lnTo>
                <a:lnTo>
                  <a:pt x="12013438" y="0"/>
                </a:lnTo>
                <a:close/>
              </a:path>
            </a:pathLst>
          </a:custGeom>
          <a:blipFill>
            <a:blip r:embed="rId4"/>
            <a:stretch>
              <a:fillRect l="0" t="0" r="0" b="0"/>
            </a:stretch>
          </a:blipFill>
        </p:spPr>
      </p:sp>
      <p:sp>
        <p:nvSpPr>
          <p:cNvPr name="Freeform 5" id="5"/>
          <p:cNvSpPr/>
          <p:nvPr/>
        </p:nvSpPr>
        <p:spPr>
          <a:xfrm flipH="false" flipV="false" rot="0">
            <a:off x="5073390" y="8247734"/>
            <a:ext cx="8397872" cy="8397872"/>
          </a:xfrm>
          <a:custGeom>
            <a:avLst/>
            <a:gdLst/>
            <a:ahLst/>
            <a:cxnLst/>
            <a:rect r="r" b="b" t="t" l="l"/>
            <a:pathLst>
              <a:path h="8397872" w="8397872">
                <a:moveTo>
                  <a:pt x="0" y="0"/>
                </a:moveTo>
                <a:lnTo>
                  <a:pt x="8397871" y="0"/>
                </a:lnTo>
                <a:lnTo>
                  <a:pt x="8397871" y="8397872"/>
                </a:lnTo>
                <a:lnTo>
                  <a:pt x="0" y="8397872"/>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118368" y="1833058"/>
            <a:ext cx="8397872" cy="8397872"/>
          </a:xfrm>
          <a:custGeom>
            <a:avLst/>
            <a:gdLst/>
            <a:ahLst/>
            <a:cxnLst/>
            <a:rect r="r" b="b" t="t" l="l"/>
            <a:pathLst>
              <a:path h="8397872" w="8397872">
                <a:moveTo>
                  <a:pt x="0" y="0"/>
                </a:moveTo>
                <a:lnTo>
                  <a:pt x="8397871" y="0"/>
                </a:lnTo>
                <a:lnTo>
                  <a:pt x="8397871" y="8397871"/>
                </a:lnTo>
                <a:lnTo>
                  <a:pt x="0" y="83978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3790593" y="18134"/>
            <a:ext cx="12013438" cy="8229600"/>
          </a:xfrm>
          <a:custGeom>
            <a:avLst/>
            <a:gdLst/>
            <a:ahLst/>
            <a:cxnLst/>
            <a:rect r="r" b="b" t="t" l="l"/>
            <a:pathLst>
              <a:path h="8229600" w="12013438">
                <a:moveTo>
                  <a:pt x="0" y="0"/>
                </a:moveTo>
                <a:lnTo>
                  <a:pt x="12013437" y="0"/>
                </a:lnTo>
                <a:lnTo>
                  <a:pt x="12013437" y="8229600"/>
                </a:lnTo>
                <a:lnTo>
                  <a:pt x="0" y="8229600"/>
                </a:lnTo>
                <a:lnTo>
                  <a:pt x="0" y="0"/>
                </a:lnTo>
                <a:close/>
              </a:path>
            </a:pathLst>
          </a:custGeom>
          <a:blipFill>
            <a:blip r:embed="rId4"/>
            <a:stretch>
              <a:fillRect l="0" t="0" r="0" b="0"/>
            </a:stretch>
          </a:blipFill>
        </p:spPr>
      </p:sp>
      <p:sp>
        <p:nvSpPr>
          <p:cNvPr name="Freeform 8" id="8"/>
          <p:cNvSpPr/>
          <p:nvPr/>
        </p:nvSpPr>
        <p:spPr>
          <a:xfrm flipH="false" flipV="false" rot="0">
            <a:off x="3994836" y="-6998868"/>
            <a:ext cx="10298328" cy="10298328"/>
          </a:xfrm>
          <a:custGeom>
            <a:avLst/>
            <a:gdLst/>
            <a:ahLst/>
            <a:cxnLst/>
            <a:rect r="r" b="b" t="t" l="l"/>
            <a:pathLst>
              <a:path h="10298328" w="10298328">
                <a:moveTo>
                  <a:pt x="0" y="0"/>
                </a:moveTo>
                <a:lnTo>
                  <a:pt x="10298328" y="0"/>
                </a:lnTo>
                <a:lnTo>
                  <a:pt x="10298328" y="10298328"/>
                </a:lnTo>
                <a:lnTo>
                  <a:pt x="0" y="10298328"/>
                </a:lnTo>
                <a:lnTo>
                  <a:pt x="0" y="0"/>
                </a:lnTo>
                <a:close/>
              </a:path>
            </a:pathLst>
          </a:custGeom>
          <a:blipFill>
            <a:blip r:embed="rId2">
              <a:alphaModFix amt="49000"/>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2893532" y="1336085"/>
            <a:ext cx="12500936" cy="8423431"/>
            <a:chOff x="0" y="0"/>
            <a:chExt cx="3437158" cy="2316040"/>
          </a:xfrm>
        </p:grpSpPr>
        <p:sp>
          <p:nvSpPr>
            <p:cNvPr name="Freeform 10" id="10"/>
            <p:cNvSpPr/>
            <p:nvPr/>
          </p:nvSpPr>
          <p:spPr>
            <a:xfrm flipH="false" flipV="false" rot="0">
              <a:off x="0" y="0"/>
              <a:ext cx="3437158" cy="2316039"/>
            </a:xfrm>
            <a:custGeom>
              <a:avLst/>
              <a:gdLst/>
              <a:ahLst/>
              <a:cxnLst/>
              <a:rect r="r" b="b" t="t" l="l"/>
              <a:pathLst>
                <a:path h="2316039" w="3437158">
                  <a:moveTo>
                    <a:pt x="31585" y="0"/>
                  </a:moveTo>
                  <a:lnTo>
                    <a:pt x="3405573" y="0"/>
                  </a:lnTo>
                  <a:cubicBezTo>
                    <a:pt x="3423017" y="0"/>
                    <a:pt x="3437158" y="14141"/>
                    <a:pt x="3437158" y="31585"/>
                  </a:cubicBezTo>
                  <a:lnTo>
                    <a:pt x="3437158" y="2284455"/>
                  </a:lnTo>
                  <a:cubicBezTo>
                    <a:pt x="3437158" y="2292832"/>
                    <a:pt x="3433830" y="2300865"/>
                    <a:pt x="3427907" y="2306788"/>
                  </a:cubicBezTo>
                  <a:cubicBezTo>
                    <a:pt x="3421983" y="2312712"/>
                    <a:pt x="3413950" y="2316039"/>
                    <a:pt x="3405573" y="2316039"/>
                  </a:cubicBezTo>
                  <a:lnTo>
                    <a:pt x="31585" y="2316039"/>
                  </a:lnTo>
                  <a:cubicBezTo>
                    <a:pt x="14141" y="2316039"/>
                    <a:pt x="0" y="2301898"/>
                    <a:pt x="0" y="2284455"/>
                  </a:cubicBezTo>
                  <a:lnTo>
                    <a:pt x="0" y="31585"/>
                  </a:lnTo>
                  <a:cubicBezTo>
                    <a:pt x="0" y="14141"/>
                    <a:pt x="14141" y="0"/>
                    <a:pt x="31585" y="0"/>
                  </a:cubicBezTo>
                  <a:close/>
                </a:path>
              </a:pathLst>
            </a:custGeom>
            <a:solidFill>
              <a:srgbClr val="2A1468">
                <a:alpha val="82745"/>
              </a:srgbClr>
            </a:solidFill>
            <a:ln w="19050" cap="rnd">
              <a:solidFill>
                <a:srgbClr val="D48EFF">
                  <a:alpha val="82745"/>
                </a:srgbClr>
              </a:solidFill>
              <a:prstDash val="solid"/>
              <a:round/>
            </a:ln>
          </p:spPr>
        </p:sp>
        <p:sp>
          <p:nvSpPr>
            <p:cNvPr name="TextBox 11" id="11"/>
            <p:cNvSpPr txBox="true"/>
            <p:nvPr/>
          </p:nvSpPr>
          <p:spPr>
            <a:xfrm>
              <a:off x="0" y="-28575"/>
              <a:ext cx="3437158" cy="2344615"/>
            </a:xfrm>
            <a:prstGeom prst="rect">
              <a:avLst/>
            </a:prstGeom>
          </p:spPr>
          <p:txBody>
            <a:bodyPr anchor="ctr" rtlCol="false" tIns="50800" lIns="50800" bIns="50800" rIns="50800"/>
            <a:lstStyle/>
            <a:p>
              <a:pPr algn="ctr">
                <a:lnSpc>
                  <a:spcPts val="2150"/>
                </a:lnSpc>
              </a:pPr>
            </a:p>
          </p:txBody>
        </p:sp>
      </p:grpSp>
      <p:grpSp>
        <p:nvGrpSpPr>
          <p:cNvPr name="Group 12" id="12"/>
          <p:cNvGrpSpPr/>
          <p:nvPr/>
        </p:nvGrpSpPr>
        <p:grpSpPr>
          <a:xfrm rot="0">
            <a:off x="5169962" y="7433628"/>
            <a:ext cx="8721076" cy="1768651"/>
            <a:chOff x="0" y="0"/>
            <a:chExt cx="2397878" cy="486294"/>
          </a:xfrm>
        </p:grpSpPr>
        <p:sp>
          <p:nvSpPr>
            <p:cNvPr name="Freeform 13" id="13"/>
            <p:cNvSpPr/>
            <p:nvPr/>
          </p:nvSpPr>
          <p:spPr>
            <a:xfrm flipH="false" flipV="false" rot="0">
              <a:off x="0" y="0"/>
              <a:ext cx="2397878" cy="486294"/>
            </a:xfrm>
            <a:custGeom>
              <a:avLst/>
              <a:gdLst/>
              <a:ahLst/>
              <a:cxnLst/>
              <a:rect r="r" b="b" t="t" l="l"/>
              <a:pathLst>
                <a:path h="486294" w="2397878">
                  <a:moveTo>
                    <a:pt x="45274" y="0"/>
                  </a:moveTo>
                  <a:lnTo>
                    <a:pt x="2352604" y="0"/>
                  </a:lnTo>
                  <a:cubicBezTo>
                    <a:pt x="2377608" y="0"/>
                    <a:pt x="2397878" y="20270"/>
                    <a:pt x="2397878" y="45274"/>
                  </a:cubicBezTo>
                  <a:lnTo>
                    <a:pt x="2397878" y="441020"/>
                  </a:lnTo>
                  <a:cubicBezTo>
                    <a:pt x="2397878" y="466024"/>
                    <a:pt x="2377608" y="486294"/>
                    <a:pt x="2352604" y="486294"/>
                  </a:cubicBezTo>
                  <a:lnTo>
                    <a:pt x="45274" y="486294"/>
                  </a:lnTo>
                  <a:cubicBezTo>
                    <a:pt x="20270" y="486294"/>
                    <a:pt x="0" y="466024"/>
                    <a:pt x="0" y="441020"/>
                  </a:cubicBezTo>
                  <a:lnTo>
                    <a:pt x="0" y="45274"/>
                  </a:lnTo>
                  <a:cubicBezTo>
                    <a:pt x="0" y="20270"/>
                    <a:pt x="20270" y="0"/>
                    <a:pt x="45274" y="0"/>
                  </a:cubicBezTo>
                  <a:close/>
                </a:path>
              </a:pathLst>
            </a:custGeom>
            <a:solidFill>
              <a:srgbClr val="000000">
                <a:alpha val="0"/>
              </a:srgbClr>
            </a:solidFill>
            <a:ln w="19050" cap="rnd">
              <a:solidFill>
                <a:srgbClr val="D48EFF"/>
              </a:solidFill>
              <a:prstDash val="solid"/>
              <a:round/>
            </a:ln>
          </p:spPr>
        </p:sp>
        <p:sp>
          <p:nvSpPr>
            <p:cNvPr name="TextBox 14" id="14"/>
            <p:cNvSpPr txBox="true"/>
            <p:nvPr/>
          </p:nvSpPr>
          <p:spPr>
            <a:xfrm>
              <a:off x="0" y="-28575"/>
              <a:ext cx="2397878" cy="514869"/>
            </a:xfrm>
            <a:prstGeom prst="rect">
              <a:avLst/>
            </a:prstGeom>
          </p:spPr>
          <p:txBody>
            <a:bodyPr anchor="ctr" rtlCol="false" tIns="50800" lIns="50800" bIns="50800" rIns="50800"/>
            <a:lstStyle/>
            <a:p>
              <a:pPr algn="ctr">
                <a:lnSpc>
                  <a:spcPts val="2150"/>
                </a:lnSpc>
              </a:pPr>
            </a:p>
          </p:txBody>
        </p:sp>
      </p:grpSp>
      <p:grpSp>
        <p:nvGrpSpPr>
          <p:cNvPr name="Group 15" id="15"/>
          <p:cNvGrpSpPr/>
          <p:nvPr/>
        </p:nvGrpSpPr>
        <p:grpSpPr>
          <a:xfrm rot="0">
            <a:off x="5169962" y="3823335"/>
            <a:ext cx="8721076" cy="1768651"/>
            <a:chOff x="0" y="0"/>
            <a:chExt cx="2397878" cy="486294"/>
          </a:xfrm>
        </p:grpSpPr>
        <p:sp>
          <p:nvSpPr>
            <p:cNvPr name="Freeform 16" id="16"/>
            <p:cNvSpPr/>
            <p:nvPr/>
          </p:nvSpPr>
          <p:spPr>
            <a:xfrm flipH="false" flipV="false" rot="0">
              <a:off x="0" y="0"/>
              <a:ext cx="2397878" cy="486294"/>
            </a:xfrm>
            <a:custGeom>
              <a:avLst/>
              <a:gdLst/>
              <a:ahLst/>
              <a:cxnLst/>
              <a:rect r="r" b="b" t="t" l="l"/>
              <a:pathLst>
                <a:path h="486294" w="2397878">
                  <a:moveTo>
                    <a:pt x="45274" y="0"/>
                  </a:moveTo>
                  <a:lnTo>
                    <a:pt x="2352604" y="0"/>
                  </a:lnTo>
                  <a:cubicBezTo>
                    <a:pt x="2377608" y="0"/>
                    <a:pt x="2397878" y="20270"/>
                    <a:pt x="2397878" y="45274"/>
                  </a:cubicBezTo>
                  <a:lnTo>
                    <a:pt x="2397878" y="441020"/>
                  </a:lnTo>
                  <a:cubicBezTo>
                    <a:pt x="2397878" y="466024"/>
                    <a:pt x="2377608" y="486294"/>
                    <a:pt x="2352604" y="486294"/>
                  </a:cubicBezTo>
                  <a:lnTo>
                    <a:pt x="45274" y="486294"/>
                  </a:lnTo>
                  <a:cubicBezTo>
                    <a:pt x="20270" y="486294"/>
                    <a:pt x="0" y="466024"/>
                    <a:pt x="0" y="441020"/>
                  </a:cubicBezTo>
                  <a:lnTo>
                    <a:pt x="0" y="45274"/>
                  </a:lnTo>
                  <a:cubicBezTo>
                    <a:pt x="0" y="20270"/>
                    <a:pt x="20270" y="0"/>
                    <a:pt x="45274" y="0"/>
                  </a:cubicBezTo>
                  <a:close/>
                </a:path>
              </a:pathLst>
            </a:custGeom>
            <a:solidFill>
              <a:srgbClr val="000000">
                <a:alpha val="0"/>
              </a:srgbClr>
            </a:solidFill>
            <a:ln w="19050" cap="rnd">
              <a:solidFill>
                <a:srgbClr val="D48EFF"/>
              </a:solidFill>
              <a:prstDash val="solid"/>
              <a:round/>
            </a:ln>
          </p:spPr>
        </p:sp>
        <p:sp>
          <p:nvSpPr>
            <p:cNvPr name="TextBox 17" id="17"/>
            <p:cNvSpPr txBox="true"/>
            <p:nvPr/>
          </p:nvSpPr>
          <p:spPr>
            <a:xfrm>
              <a:off x="0" y="-28575"/>
              <a:ext cx="2397878" cy="514869"/>
            </a:xfrm>
            <a:prstGeom prst="rect">
              <a:avLst/>
            </a:prstGeom>
          </p:spPr>
          <p:txBody>
            <a:bodyPr anchor="ctr" rtlCol="false" tIns="50800" lIns="50800" bIns="50800" rIns="50800"/>
            <a:lstStyle/>
            <a:p>
              <a:pPr algn="ctr">
                <a:lnSpc>
                  <a:spcPts val="2150"/>
                </a:lnSpc>
              </a:pPr>
            </a:p>
          </p:txBody>
        </p:sp>
      </p:grpSp>
      <p:grpSp>
        <p:nvGrpSpPr>
          <p:cNvPr name="Group 18" id="18"/>
          <p:cNvGrpSpPr/>
          <p:nvPr/>
        </p:nvGrpSpPr>
        <p:grpSpPr>
          <a:xfrm rot="0">
            <a:off x="5169962" y="2015918"/>
            <a:ext cx="8721076" cy="1768651"/>
            <a:chOff x="0" y="0"/>
            <a:chExt cx="2397878" cy="486294"/>
          </a:xfrm>
        </p:grpSpPr>
        <p:sp>
          <p:nvSpPr>
            <p:cNvPr name="Freeform 19" id="19"/>
            <p:cNvSpPr/>
            <p:nvPr/>
          </p:nvSpPr>
          <p:spPr>
            <a:xfrm flipH="false" flipV="false" rot="0">
              <a:off x="0" y="0"/>
              <a:ext cx="2397878" cy="486294"/>
            </a:xfrm>
            <a:custGeom>
              <a:avLst/>
              <a:gdLst/>
              <a:ahLst/>
              <a:cxnLst/>
              <a:rect r="r" b="b" t="t" l="l"/>
              <a:pathLst>
                <a:path h="486294" w="2397878">
                  <a:moveTo>
                    <a:pt x="45274" y="0"/>
                  </a:moveTo>
                  <a:lnTo>
                    <a:pt x="2352604" y="0"/>
                  </a:lnTo>
                  <a:cubicBezTo>
                    <a:pt x="2377608" y="0"/>
                    <a:pt x="2397878" y="20270"/>
                    <a:pt x="2397878" y="45274"/>
                  </a:cubicBezTo>
                  <a:lnTo>
                    <a:pt x="2397878" y="441020"/>
                  </a:lnTo>
                  <a:cubicBezTo>
                    <a:pt x="2397878" y="466024"/>
                    <a:pt x="2377608" y="486294"/>
                    <a:pt x="2352604" y="486294"/>
                  </a:cubicBezTo>
                  <a:lnTo>
                    <a:pt x="45274" y="486294"/>
                  </a:lnTo>
                  <a:cubicBezTo>
                    <a:pt x="20270" y="486294"/>
                    <a:pt x="0" y="466024"/>
                    <a:pt x="0" y="441020"/>
                  </a:cubicBezTo>
                  <a:lnTo>
                    <a:pt x="0" y="45274"/>
                  </a:lnTo>
                  <a:cubicBezTo>
                    <a:pt x="0" y="20270"/>
                    <a:pt x="20270" y="0"/>
                    <a:pt x="45274" y="0"/>
                  </a:cubicBezTo>
                  <a:close/>
                </a:path>
              </a:pathLst>
            </a:custGeom>
            <a:solidFill>
              <a:srgbClr val="000000">
                <a:alpha val="0"/>
              </a:srgbClr>
            </a:solidFill>
            <a:ln w="19050" cap="rnd">
              <a:solidFill>
                <a:srgbClr val="D48EFF"/>
              </a:solidFill>
              <a:prstDash val="solid"/>
              <a:round/>
            </a:ln>
          </p:spPr>
        </p:sp>
        <p:sp>
          <p:nvSpPr>
            <p:cNvPr name="TextBox 20" id="20"/>
            <p:cNvSpPr txBox="true"/>
            <p:nvPr/>
          </p:nvSpPr>
          <p:spPr>
            <a:xfrm>
              <a:off x="0" y="-28575"/>
              <a:ext cx="2397878" cy="514869"/>
            </a:xfrm>
            <a:prstGeom prst="rect">
              <a:avLst/>
            </a:prstGeom>
          </p:spPr>
          <p:txBody>
            <a:bodyPr anchor="ctr" rtlCol="false" tIns="50800" lIns="50800" bIns="50800" rIns="50800"/>
            <a:lstStyle/>
            <a:p>
              <a:pPr algn="ctr">
                <a:lnSpc>
                  <a:spcPts val="2150"/>
                </a:lnSpc>
              </a:pPr>
            </a:p>
          </p:txBody>
        </p:sp>
      </p:grpSp>
      <p:grpSp>
        <p:nvGrpSpPr>
          <p:cNvPr name="Group 21" id="21"/>
          <p:cNvGrpSpPr/>
          <p:nvPr/>
        </p:nvGrpSpPr>
        <p:grpSpPr>
          <a:xfrm rot="0">
            <a:off x="4563578" y="2259993"/>
            <a:ext cx="1212767" cy="1212767"/>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838B3"/>
            </a:solidFill>
            <a:ln w="19050" cap="sq">
              <a:solidFill>
                <a:srgbClr val="D48EFF"/>
              </a:solidFill>
              <a:prstDash val="solid"/>
              <a:miter/>
            </a:ln>
          </p:spPr>
        </p:sp>
        <p:sp>
          <p:nvSpPr>
            <p:cNvPr name="TextBox 23" id="23"/>
            <p:cNvSpPr txBox="true"/>
            <p:nvPr/>
          </p:nvSpPr>
          <p:spPr>
            <a:xfrm>
              <a:off x="76200" y="47625"/>
              <a:ext cx="660400" cy="688975"/>
            </a:xfrm>
            <a:prstGeom prst="rect">
              <a:avLst/>
            </a:prstGeom>
          </p:spPr>
          <p:txBody>
            <a:bodyPr anchor="ctr" rtlCol="false" tIns="50800" lIns="50800" bIns="50800" rIns="50800"/>
            <a:lstStyle/>
            <a:p>
              <a:pPr algn="ctr">
                <a:lnSpc>
                  <a:spcPts val="2150"/>
                </a:lnSpc>
              </a:pPr>
            </a:p>
          </p:txBody>
        </p:sp>
      </p:grpSp>
      <p:grpSp>
        <p:nvGrpSpPr>
          <p:cNvPr name="Group 24" id="24"/>
          <p:cNvGrpSpPr/>
          <p:nvPr/>
        </p:nvGrpSpPr>
        <p:grpSpPr>
          <a:xfrm rot="0">
            <a:off x="4563578" y="4076534"/>
            <a:ext cx="1212767" cy="1212767"/>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838B3"/>
            </a:solidFill>
            <a:ln w="19050" cap="sq">
              <a:solidFill>
                <a:srgbClr val="D48EFF"/>
              </a:solidFill>
              <a:prstDash val="solid"/>
              <a:miter/>
            </a:ln>
          </p:spPr>
        </p:sp>
        <p:sp>
          <p:nvSpPr>
            <p:cNvPr name="TextBox 26" id="26"/>
            <p:cNvSpPr txBox="true"/>
            <p:nvPr/>
          </p:nvSpPr>
          <p:spPr>
            <a:xfrm>
              <a:off x="76200" y="47625"/>
              <a:ext cx="660400" cy="688975"/>
            </a:xfrm>
            <a:prstGeom prst="rect">
              <a:avLst/>
            </a:prstGeom>
          </p:spPr>
          <p:txBody>
            <a:bodyPr anchor="ctr" rtlCol="false" tIns="50800" lIns="50800" bIns="50800" rIns="50800"/>
            <a:lstStyle/>
            <a:p>
              <a:pPr algn="ctr">
                <a:lnSpc>
                  <a:spcPts val="2150"/>
                </a:lnSpc>
              </a:pPr>
            </a:p>
          </p:txBody>
        </p:sp>
      </p:grpSp>
      <p:grpSp>
        <p:nvGrpSpPr>
          <p:cNvPr name="Group 27" id="27"/>
          <p:cNvGrpSpPr/>
          <p:nvPr/>
        </p:nvGrpSpPr>
        <p:grpSpPr>
          <a:xfrm rot="0">
            <a:off x="5169962" y="5628482"/>
            <a:ext cx="8721076" cy="1768651"/>
            <a:chOff x="0" y="0"/>
            <a:chExt cx="2397878" cy="486294"/>
          </a:xfrm>
        </p:grpSpPr>
        <p:sp>
          <p:nvSpPr>
            <p:cNvPr name="Freeform 28" id="28"/>
            <p:cNvSpPr/>
            <p:nvPr/>
          </p:nvSpPr>
          <p:spPr>
            <a:xfrm flipH="false" flipV="false" rot="0">
              <a:off x="0" y="0"/>
              <a:ext cx="2397878" cy="486294"/>
            </a:xfrm>
            <a:custGeom>
              <a:avLst/>
              <a:gdLst/>
              <a:ahLst/>
              <a:cxnLst/>
              <a:rect r="r" b="b" t="t" l="l"/>
              <a:pathLst>
                <a:path h="486294" w="2397878">
                  <a:moveTo>
                    <a:pt x="45274" y="0"/>
                  </a:moveTo>
                  <a:lnTo>
                    <a:pt x="2352604" y="0"/>
                  </a:lnTo>
                  <a:cubicBezTo>
                    <a:pt x="2377608" y="0"/>
                    <a:pt x="2397878" y="20270"/>
                    <a:pt x="2397878" y="45274"/>
                  </a:cubicBezTo>
                  <a:lnTo>
                    <a:pt x="2397878" y="441020"/>
                  </a:lnTo>
                  <a:cubicBezTo>
                    <a:pt x="2397878" y="466024"/>
                    <a:pt x="2377608" y="486294"/>
                    <a:pt x="2352604" y="486294"/>
                  </a:cubicBezTo>
                  <a:lnTo>
                    <a:pt x="45274" y="486294"/>
                  </a:lnTo>
                  <a:cubicBezTo>
                    <a:pt x="20270" y="486294"/>
                    <a:pt x="0" y="466024"/>
                    <a:pt x="0" y="441020"/>
                  </a:cubicBezTo>
                  <a:lnTo>
                    <a:pt x="0" y="45274"/>
                  </a:lnTo>
                  <a:cubicBezTo>
                    <a:pt x="0" y="20270"/>
                    <a:pt x="20270" y="0"/>
                    <a:pt x="45274" y="0"/>
                  </a:cubicBezTo>
                  <a:close/>
                </a:path>
              </a:pathLst>
            </a:custGeom>
            <a:solidFill>
              <a:srgbClr val="000000">
                <a:alpha val="0"/>
              </a:srgbClr>
            </a:solidFill>
            <a:ln w="19050" cap="rnd">
              <a:solidFill>
                <a:srgbClr val="D48EFF"/>
              </a:solidFill>
              <a:prstDash val="solid"/>
              <a:round/>
            </a:ln>
          </p:spPr>
        </p:sp>
        <p:sp>
          <p:nvSpPr>
            <p:cNvPr name="TextBox 29" id="29"/>
            <p:cNvSpPr txBox="true"/>
            <p:nvPr/>
          </p:nvSpPr>
          <p:spPr>
            <a:xfrm>
              <a:off x="0" y="-28575"/>
              <a:ext cx="2397878" cy="514869"/>
            </a:xfrm>
            <a:prstGeom prst="rect">
              <a:avLst/>
            </a:prstGeom>
          </p:spPr>
          <p:txBody>
            <a:bodyPr anchor="ctr" rtlCol="false" tIns="50800" lIns="50800" bIns="50800" rIns="50800"/>
            <a:lstStyle/>
            <a:p>
              <a:pPr algn="ctr">
                <a:lnSpc>
                  <a:spcPts val="2150"/>
                </a:lnSpc>
              </a:pPr>
            </a:p>
          </p:txBody>
        </p:sp>
      </p:grpSp>
      <p:grpSp>
        <p:nvGrpSpPr>
          <p:cNvPr name="Group 30" id="30"/>
          <p:cNvGrpSpPr/>
          <p:nvPr/>
        </p:nvGrpSpPr>
        <p:grpSpPr>
          <a:xfrm rot="0">
            <a:off x="4563578" y="5891480"/>
            <a:ext cx="1212767" cy="1212767"/>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838B3"/>
            </a:solidFill>
            <a:ln w="19050" cap="sq">
              <a:solidFill>
                <a:srgbClr val="D48EFF"/>
              </a:solidFill>
              <a:prstDash val="solid"/>
              <a:miter/>
            </a:ln>
          </p:spPr>
        </p:sp>
        <p:sp>
          <p:nvSpPr>
            <p:cNvPr name="TextBox 32" id="32"/>
            <p:cNvSpPr txBox="true"/>
            <p:nvPr/>
          </p:nvSpPr>
          <p:spPr>
            <a:xfrm>
              <a:off x="76200" y="47625"/>
              <a:ext cx="660400" cy="688975"/>
            </a:xfrm>
            <a:prstGeom prst="rect">
              <a:avLst/>
            </a:prstGeom>
          </p:spPr>
          <p:txBody>
            <a:bodyPr anchor="ctr" rtlCol="false" tIns="50800" lIns="50800" bIns="50800" rIns="50800"/>
            <a:lstStyle/>
            <a:p>
              <a:pPr algn="ctr">
                <a:lnSpc>
                  <a:spcPts val="2150"/>
                </a:lnSpc>
              </a:pPr>
            </a:p>
          </p:txBody>
        </p:sp>
      </p:grpSp>
      <p:grpSp>
        <p:nvGrpSpPr>
          <p:cNvPr name="Group 33" id="33"/>
          <p:cNvGrpSpPr/>
          <p:nvPr/>
        </p:nvGrpSpPr>
        <p:grpSpPr>
          <a:xfrm rot="0">
            <a:off x="4563578" y="7706426"/>
            <a:ext cx="1212767" cy="1212767"/>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838B3"/>
            </a:solidFill>
            <a:ln w="19050" cap="sq">
              <a:solidFill>
                <a:srgbClr val="D48EFF"/>
              </a:solidFill>
              <a:prstDash val="solid"/>
              <a:miter/>
            </a:ln>
          </p:spPr>
        </p:sp>
        <p:sp>
          <p:nvSpPr>
            <p:cNvPr name="TextBox 35" id="35"/>
            <p:cNvSpPr txBox="true"/>
            <p:nvPr/>
          </p:nvSpPr>
          <p:spPr>
            <a:xfrm>
              <a:off x="76200" y="47625"/>
              <a:ext cx="660400" cy="688975"/>
            </a:xfrm>
            <a:prstGeom prst="rect">
              <a:avLst/>
            </a:prstGeom>
          </p:spPr>
          <p:txBody>
            <a:bodyPr anchor="ctr" rtlCol="false" tIns="50800" lIns="50800" bIns="50800" rIns="50800"/>
            <a:lstStyle/>
            <a:p>
              <a:pPr algn="ctr">
                <a:lnSpc>
                  <a:spcPts val="2150"/>
                </a:lnSpc>
              </a:pPr>
            </a:p>
          </p:txBody>
        </p:sp>
      </p:grpSp>
      <p:sp>
        <p:nvSpPr>
          <p:cNvPr name="Freeform 36" id="36"/>
          <p:cNvSpPr/>
          <p:nvPr/>
        </p:nvSpPr>
        <p:spPr>
          <a:xfrm flipH="false" flipV="false" rot="0">
            <a:off x="-3757497" y="6809770"/>
            <a:ext cx="8321075" cy="7096865"/>
          </a:xfrm>
          <a:custGeom>
            <a:avLst/>
            <a:gdLst/>
            <a:ahLst/>
            <a:cxnLst/>
            <a:rect r="r" b="b" t="t" l="l"/>
            <a:pathLst>
              <a:path h="7096865" w="8321075">
                <a:moveTo>
                  <a:pt x="0" y="0"/>
                </a:moveTo>
                <a:lnTo>
                  <a:pt x="8321075" y="0"/>
                </a:lnTo>
                <a:lnTo>
                  <a:pt x="8321075" y="7096865"/>
                </a:lnTo>
                <a:lnTo>
                  <a:pt x="0" y="7096865"/>
                </a:lnTo>
                <a:lnTo>
                  <a:pt x="0" y="0"/>
                </a:lnTo>
                <a:close/>
              </a:path>
            </a:pathLst>
          </a:custGeom>
          <a:blipFill>
            <a:blip r:embed="rId5"/>
            <a:stretch>
              <a:fillRect l="0" t="0" r="0" b="0"/>
            </a:stretch>
          </a:blipFill>
        </p:spPr>
      </p:sp>
      <p:sp>
        <p:nvSpPr>
          <p:cNvPr name="TextBox 37" id="37"/>
          <p:cNvSpPr txBox="true"/>
          <p:nvPr/>
        </p:nvSpPr>
        <p:spPr>
          <a:xfrm rot="0">
            <a:off x="4849619" y="2496539"/>
            <a:ext cx="640685" cy="758726"/>
          </a:xfrm>
          <a:prstGeom prst="rect">
            <a:avLst/>
          </a:prstGeom>
        </p:spPr>
        <p:txBody>
          <a:bodyPr anchor="t" rtlCol="false" tIns="0" lIns="0" bIns="0" rIns="0">
            <a:spAutoFit/>
          </a:bodyPr>
          <a:lstStyle/>
          <a:p>
            <a:pPr algn="ctr">
              <a:lnSpc>
                <a:spcPts val="5826"/>
              </a:lnSpc>
            </a:pPr>
            <a:r>
              <a:rPr lang="en-US" sz="5110">
                <a:solidFill>
                  <a:srgbClr val="EED3FF"/>
                </a:solidFill>
                <a:latin typeface="Zen Dots"/>
                <a:ea typeface="Zen Dots"/>
                <a:cs typeface="Zen Dots"/>
                <a:sym typeface="Zen Dots"/>
              </a:rPr>
              <a:t>1</a:t>
            </a:r>
          </a:p>
        </p:txBody>
      </p:sp>
      <p:sp>
        <p:nvSpPr>
          <p:cNvPr name="TextBox 38" id="38"/>
          <p:cNvSpPr txBox="true"/>
          <p:nvPr/>
        </p:nvSpPr>
        <p:spPr>
          <a:xfrm rot="0">
            <a:off x="6252595" y="2562034"/>
            <a:ext cx="6034839" cy="709482"/>
          </a:xfrm>
          <a:prstGeom prst="rect">
            <a:avLst/>
          </a:prstGeom>
        </p:spPr>
        <p:txBody>
          <a:bodyPr anchor="t" rtlCol="false" tIns="0" lIns="0" bIns="0" rIns="0">
            <a:spAutoFit/>
          </a:bodyPr>
          <a:lstStyle/>
          <a:p>
            <a:pPr algn="l">
              <a:lnSpc>
                <a:spcPts val="2899"/>
              </a:lnSpc>
              <a:spcBef>
                <a:spcPct val="0"/>
              </a:spcBef>
            </a:pPr>
            <a:r>
              <a:rPr lang="en-US" sz="2071" spc="113">
                <a:solidFill>
                  <a:srgbClr val="FFFFFF"/>
                </a:solidFill>
                <a:latin typeface="Open Sauce"/>
                <a:ea typeface="Open Sauce"/>
                <a:cs typeface="Open Sauce"/>
                <a:sym typeface="Open Sauce"/>
              </a:rPr>
              <a:t>accurate, specific &amp; relevant to the context of the user queries </a:t>
            </a:r>
          </a:p>
        </p:txBody>
      </p:sp>
      <p:sp>
        <p:nvSpPr>
          <p:cNvPr name="TextBox 39" id="39"/>
          <p:cNvSpPr txBox="true"/>
          <p:nvPr/>
        </p:nvSpPr>
        <p:spPr>
          <a:xfrm rot="0">
            <a:off x="6831749" y="519470"/>
            <a:ext cx="5457869" cy="530943"/>
          </a:xfrm>
          <a:prstGeom prst="rect">
            <a:avLst/>
          </a:prstGeom>
        </p:spPr>
        <p:txBody>
          <a:bodyPr anchor="t" rtlCol="false" tIns="0" lIns="0" bIns="0" rIns="0">
            <a:spAutoFit/>
          </a:bodyPr>
          <a:lstStyle/>
          <a:p>
            <a:pPr algn="ctr">
              <a:lnSpc>
                <a:spcPts val="4332"/>
              </a:lnSpc>
            </a:pPr>
            <a:r>
              <a:rPr lang="en-US" sz="3094">
                <a:solidFill>
                  <a:srgbClr val="F2E8FF"/>
                </a:solidFill>
                <a:latin typeface="Zen Dots"/>
                <a:ea typeface="Zen Dots"/>
                <a:cs typeface="Zen Dots"/>
                <a:sym typeface="Zen Dots"/>
              </a:rPr>
              <a:t>Responses Evaluation</a:t>
            </a:r>
          </a:p>
        </p:txBody>
      </p:sp>
      <p:sp>
        <p:nvSpPr>
          <p:cNvPr name="TextBox 40" id="40"/>
          <p:cNvSpPr txBox="true"/>
          <p:nvPr/>
        </p:nvSpPr>
        <p:spPr>
          <a:xfrm rot="0">
            <a:off x="4849619" y="4250631"/>
            <a:ext cx="640685" cy="758726"/>
          </a:xfrm>
          <a:prstGeom prst="rect">
            <a:avLst/>
          </a:prstGeom>
        </p:spPr>
        <p:txBody>
          <a:bodyPr anchor="t" rtlCol="false" tIns="0" lIns="0" bIns="0" rIns="0">
            <a:spAutoFit/>
          </a:bodyPr>
          <a:lstStyle/>
          <a:p>
            <a:pPr algn="ctr">
              <a:lnSpc>
                <a:spcPts val="5826"/>
              </a:lnSpc>
            </a:pPr>
            <a:r>
              <a:rPr lang="en-US" sz="5110">
                <a:solidFill>
                  <a:srgbClr val="EED3FF"/>
                </a:solidFill>
                <a:latin typeface="Zen Dots"/>
                <a:ea typeface="Zen Dots"/>
                <a:cs typeface="Zen Dots"/>
                <a:sym typeface="Zen Dots"/>
              </a:rPr>
              <a:t>2</a:t>
            </a:r>
          </a:p>
        </p:txBody>
      </p:sp>
      <p:sp>
        <p:nvSpPr>
          <p:cNvPr name="TextBox 41" id="41"/>
          <p:cNvSpPr txBox="true"/>
          <p:nvPr/>
        </p:nvSpPr>
        <p:spPr>
          <a:xfrm rot="0">
            <a:off x="4849619" y="6142969"/>
            <a:ext cx="640685" cy="758726"/>
          </a:xfrm>
          <a:prstGeom prst="rect">
            <a:avLst/>
          </a:prstGeom>
        </p:spPr>
        <p:txBody>
          <a:bodyPr anchor="t" rtlCol="false" tIns="0" lIns="0" bIns="0" rIns="0">
            <a:spAutoFit/>
          </a:bodyPr>
          <a:lstStyle/>
          <a:p>
            <a:pPr algn="ctr">
              <a:lnSpc>
                <a:spcPts val="5826"/>
              </a:lnSpc>
            </a:pPr>
            <a:r>
              <a:rPr lang="en-US" sz="5110">
                <a:solidFill>
                  <a:srgbClr val="EED3FF"/>
                </a:solidFill>
                <a:latin typeface="Zen Dots"/>
                <a:ea typeface="Zen Dots"/>
                <a:cs typeface="Zen Dots"/>
                <a:sym typeface="Zen Dots"/>
              </a:rPr>
              <a:t>3</a:t>
            </a:r>
          </a:p>
        </p:txBody>
      </p:sp>
      <p:sp>
        <p:nvSpPr>
          <p:cNvPr name="TextBox 42" id="42"/>
          <p:cNvSpPr txBox="true"/>
          <p:nvPr/>
        </p:nvSpPr>
        <p:spPr>
          <a:xfrm rot="0">
            <a:off x="4849619" y="7942274"/>
            <a:ext cx="640685" cy="758726"/>
          </a:xfrm>
          <a:prstGeom prst="rect">
            <a:avLst/>
          </a:prstGeom>
        </p:spPr>
        <p:txBody>
          <a:bodyPr anchor="t" rtlCol="false" tIns="0" lIns="0" bIns="0" rIns="0">
            <a:spAutoFit/>
          </a:bodyPr>
          <a:lstStyle/>
          <a:p>
            <a:pPr algn="ctr">
              <a:lnSpc>
                <a:spcPts val="5826"/>
              </a:lnSpc>
            </a:pPr>
            <a:r>
              <a:rPr lang="en-US" sz="5110">
                <a:solidFill>
                  <a:srgbClr val="EED3FF"/>
                </a:solidFill>
                <a:latin typeface="Zen Dots"/>
                <a:ea typeface="Zen Dots"/>
                <a:cs typeface="Zen Dots"/>
                <a:sym typeface="Zen Dots"/>
              </a:rPr>
              <a:t>4</a:t>
            </a:r>
          </a:p>
        </p:txBody>
      </p:sp>
      <p:sp>
        <p:nvSpPr>
          <p:cNvPr name="TextBox 43" id="43"/>
          <p:cNvSpPr txBox="true"/>
          <p:nvPr/>
        </p:nvSpPr>
        <p:spPr>
          <a:xfrm rot="0">
            <a:off x="6415077" y="4466312"/>
            <a:ext cx="6034839" cy="709482"/>
          </a:xfrm>
          <a:prstGeom prst="rect">
            <a:avLst/>
          </a:prstGeom>
        </p:spPr>
        <p:txBody>
          <a:bodyPr anchor="t" rtlCol="false" tIns="0" lIns="0" bIns="0" rIns="0">
            <a:spAutoFit/>
          </a:bodyPr>
          <a:lstStyle/>
          <a:p>
            <a:pPr algn="l">
              <a:lnSpc>
                <a:spcPts val="2899"/>
              </a:lnSpc>
              <a:spcBef>
                <a:spcPct val="0"/>
              </a:spcBef>
            </a:pPr>
            <a:r>
              <a:rPr lang="en-US" sz="2071" spc="113">
                <a:solidFill>
                  <a:srgbClr val="FFFFFF"/>
                </a:solidFill>
                <a:latin typeface="Open Sauce"/>
                <a:ea typeface="Open Sauce"/>
                <a:cs typeface="Open Sauce"/>
                <a:sym typeface="Open Sauce"/>
              </a:rPr>
              <a:t>clear, well-structured &amp; easy to understand </a:t>
            </a:r>
          </a:p>
        </p:txBody>
      </p:sp>
      <p:sp>
        <p:nvSpPr>
          <p:cNvPr name="TextBox 44" id="44"/>
          <p:cNvSpPr txBox="true"/>
          <p:nvPr/>
        </p:nvSpPr>
        <p:spPr>
          <a:xfrm rot="0">
            <a:off x="6415077" y="6223612"/>
            <a:ext cx="6034839" cy="638317"/>
          </a:xfrm>
          <a:prstGeom prst="rect">
            <a:avLst/>
          </a:prstGeom>
        </p:spPr>
        <p:txBody>
          <a:bodyPr anchor="t" rtlCol="false" tIns="0" lIns="0" bIns="0" rIns="0">
            <a:spAutoFit/>
          </a:bodyPr>
          <a:lstStyle/>
          <a:p>
            <a:pPr algn="l">
              <a:lnSpc>
                <a:spcPts val="2619"/>
              </a:lnSpc>
              <a:spcBef>
                <a:spcPct val="0"/>
              </a:spcBef>
            </a:pPr>
            <a:r>
              <a:rPr lang="en-US" sz="1871" spc="102">
                <a:solidFill>
                  <a:srgbClr val="FFFFFF"/>
                </a:solidFill>
                <a:latin typeface="Open Sauce"/>
                <a:ea typeface="Open Sauce"/>
                <a:cs typeface="Open Sauce"/>
                <a:sym typeface="Open Sauce"/>
              </a:rPr>
              <a:t>The answers are related in the sense that the chatbot relies on the chat history</a:t>
            </a:r>
          </a:p>
        </p:txBody>
      </p:sp>
      <p:sp>
        <p:nvSpPr>
          <p:cNvPr name="TextBox 45" id="45"/>
          <p:cNvSpPr txBox="true"/>
          <p:nvPr/>
        </p:nvSpPr>
        <p:spPr>
          <a:xfrm rot="0">
            <a:off x="6252595" y="7815217"/>
            <a:ext cx="6495733" cy="962190"/>
          </a:xfrm>
          <a:prstGeom prst="rect">
            <a:avLst/>
          </a:prstGeom>
        </p:spPr>
        <p:txBody>
          <a:bodyPr anchor="t" rtlCol="false" tIns="0" lIns="0" bIns="0" rIns="0">
            <a:spAutoFit/>
          </a:bodyPr>
          <a:lstStyle/>
          <a:p>
            <a:pPr algn="l">
              <a:lnSpc>
                <a:spcPts val="2619"/>
              </a:lnSpc>
              <a:spcBef>
                <a:spcPct val="0"/>
              </a:spcBef>
            </a:pPr>
            <a:r>
              <a:rPr lang="en-US" sz="1871" spc="102">
                <a:solidFill>
                  <a:srgbClr val="FFFFFF"/>
                </a:solidFill>
                <a:latin typeface="Open Sauce"/>
                <a:ea typeface="Open Sauce"/>
                <a:cs typeface="Open Sauce"/>
                <a:sym typeface="Open Sauce"/>
              </a:rPr>
              <a:t>For questions with unknown answers, the chatbot responds with, "I don't have an answer to your question."</a:t>
            </a:r>
          </a:p>
        </p:txBody>
      </p:sp>
      <p:sp>
        <p:nvSpPr>
          <p:cNvPr name="Freeform 46" id="46"/>
          <p:cNvSpPr/>
          <p:nvPr/>
        </p:nvSpPr>
        <p:spPr>
          <a:xfrm flipH="true" flipV="false" rot="0">
            <a:off x="13790593" y="7104247"/>
            <a:ext cx="8321075" cy="7096865"/>
          </a:xfrm>
          <a:custGeom>
            <a:avLst/>
            <a:gdLst/>
            <a:ahLst/>
            <a:cxnLst/>
            <a:rect r="r" b="b" t="t" l="l"/>
            <a:pathLst>
              <a:path h="7096865" w="8321075">
                <a:moveTo>
                  <a:pt x="8321075" y="0"/>
                </a:moveTo>
                <a:lnTo>
                  <a:pt x="0" y="0"/>
                </a:lnTo>
                <a:lnTo>
                  <a:pt x="0" y="7096866"/>
                </a:lnTo>
                <a:lnTo>
                  <a:pt x="8321075" y="7096866"/>
                </a:lnTo>
                <a:lnTo>
                  <a:pt x="8321075" y="0"/>
                </a:lnTo>
                <a:close/>
              </a:path>
            </a:pathLst>
          </a:custGeom>
          <a:blipFill>
            <a:blip r:embed="rId5"/>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190947"/>
        </a:solidFill>
      </p:bgPr>
    </p:bg>
    <p:spTree>
      <p:nvGrpSpPr>
        <p:cNvPr id="1" name=""/>
        <p:cNvGrpSpPr/>
        <p:nvPr/>
      </p:nvGrpSpPr>
      <p:grpSpPr>
        <a:xfrm>
          <a:off x="0" y="0"/>
          <a:ext cx="0" cy="0"/>
          <a:chOff x="0" y="0"/>
          <a:chExt cx="0" cy="0"/>
        </a:xfrm>
      </p:grpSpPr>
      <p:sp>
        <p:nvSpPr>
          <p:cNvPr name="Freeform 2" id="2"/>
          <p:cNvSpPr/>
          <p:nvPr/>
        </p:nvSpPr>
        <p:spPr>
          <a:xfrm flipH="false" flipV="false" rot="0">
            <a:off x="1268267" y="6821274"/>
            <a:ext cx="16035408" cy="8229600"/>
          </a:xfrm>
          <a:custGeom>
            <a:avLst/>
            <a:gdLst/>
            <a:ahLst/>
            <a:cxnLst/>
            <a:rect r="r" b="b" t="t" l="l"/>
            <a:pathLst>
              <a:path h="8229600" w="16035408">
                <a:moveTo>
                  <a:pt x="0" y="0"/>
                </a:moveTo>
                <a:lnTo>
                  <a:pt x="16035409" y="0"/>
                </a:lnTo>
                <a:lnTo>
                  <a:pt x="16035409" y="8229600"/>
                </a:lnTo>
                <a:lnTo>
                  <a:pt x="0" y="8229600"/>
                </a:lnTo>
                <a:lnTo>
                  <a:pt x="0" y="0"/>
                </a:lnTo>
                <a:close/>
              </a:path>
            </a:pathLst>
          </a:custGeom>
          <a:blipFill>
            <a:blip r:embed="rId2">
              <a:alphaModFix amt="30000"/>
            </a:blip>
            <a:stretch>
              <a:fillRect l="0" t="-13693" r="0" b="-13693"/>
            </a:stretch>
          </a:blipFill>
        </p:spPr>
      </p:sp>
      <p:sp>
        <p:nvSpPr>
          <p:cNvPr name="Freeform 3" id="3"/>
          <p:cNvSpPr/>
          <p:nvPr/>
        </p:nvSpPr>
        <p:spPr>
          <a:xfrm flipH="false" flipV="false" rot="0">
            <a:off x="-7038970" y="2449617"/>
            <a:ext cx="10298328" cy="10298328"/>
          </a:xfrm>
          <a:custGeom>
            <a:avLst/>
            <a:gdLst/>
            <a:ahLst/>
            <a:cxnLst/>
            <a:rect r="r" b="b" t="t" l="l"/>
            <a:pathLst>
              <a:path h="10298328" w="10298328">
                <a:moveTo>
                  <a:pt x="0" y="0"/>
                </a:moveTo>
                <a:lnTo>
                  <a:pt x="10298328" y="0"/>
                </a:lnTo>
                <a:lnTo>
                  <a:pt x="10298328" y="10298328"/>
                </a:lnTo>
                <a:lnTo>
                  <a:pt x="0" y="10298328"/>
                </a:lnTo>
                <a:lnTo>
                  <a:pt x="0" y="0"/>
                </a:lnTo>
                <a:close/>
              </a:path>
            </a:pathLst>
          </a:custGeom>
          <a:blipFill>
            <a:blip r:embed="rId3">
              <a:alphaModFix amt="49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true" flipV="false" rot="920133">
            <a:off x="-5816812" y="5721088"/>
            <a:ext cx="8690688" cy="7457484"/>
          </a:xfrm>
          <a:custGeom>
            <a:avLst/>
            <a:gdLst/>
            <a:ahLst/>
            <a:cxnLst/>
            <a:rect r="r" b="b" t="t" l="l"/>
            <a:pathLst>
              <a:path h="7457484" w="8690688">
                <a:moveTo>
                  <a:pt x="8690688" y="0"/>
                </a:moveTo>
                <a:lnTo>
                  <a:pt x="0" y="0"/>
                </a:lnTo>
                <a:lnTo>
                  <a:pt x="0" y="7457484"/>
                </a:lnTo>
                <a:lnTo>
                  <a:pt x="8690688" y="7457484"/>
                </a:lnTo>
                <a:lnTo>
                  <a:pt x="8690688"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3138836" y="4300666"/>
            <a:ext cx="10298328" cy="10298328"/>
          </a:xfrm>
          <a:custGeom>
            <a:avLst/>
            <a:gdLst/>
            <a:ahLst/>
            <a:cxnLst/>
            <a:rect r="r" b="b" t="t" l="l"/>
            <a:pathLst>
              <a:path h="10298328" w="10298328">
                <a:moveTo>
                  <a:pt x="0" y="0"/>
                </a:moveTo>
                <a:lnTo>
                  <a:pt x="10298328" y="0"/>
                </a:lnTo>
                <a:lnTo>
                  <a:pt x="10298328" y="10298328"/>
                </a:lnTo>
                <a:lnTo>
                  <a:pt x="0" y="10298328"/>
                </a:lnTo>
                <a:lnTo>
                  <a:pt x="0" y="0"/>
                </a:lnTo>
                <a:close/>
              </a:path>
            </a:pathLst>
          </a:custGeom>
          <a:blipFill>
            <a:blip r:embed="rId3">
              <a:alphaModFix amt="49000"/>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false" flipV="false" rot="0">
            <a:off x="14584220" y="6558258"/>
            <a:ext cx="8690688" cy="7457484"/>
          </a:xfrm>
          <a:custGeom>
            <a:avLst/>
            <a:gdLst/>
            <a:ahLst/>
            <a:cxnLst/>
            <a:rect r="r" b="b" t="t" l="l"/>
            <a:pathLst>
              <a:path h="7457484" w="8690688">
                <a:moveTo>
                  <a:pt x="0" y="0"/>
                </a:moveTo>
                <a:lnTo>
                  <a:pt x="8690688" y="0"/>
                </a:lnTo>
                <a:lnTo>
                  <a:pt x="8690688" y="7457484"/>
                </a:lnTo>
                <a:lnTo>
                  <a:pt x="0" y="745748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7" id="7"/>
          <p:cNvSpPr/>
          <p:nvPr/>
        </p:nvSpPr>
        <p:spPr>
          <a:xfrm flipH="false" flipV="false" rot="0">
            <a:off x="5350817" y="-5137660"/>
            <a:ext cx="7587277" cy="7587277"/>
          </a:xfrm>
          <a:custGeom>
            <a:avLst/>
            <a:gdLst/>
            <a:ahLst/>
            <a:cxnLst/>
            <a:rect r="r" b="b" t="t" l="l"/>
            <a:pathLst>
              <a:path h="7587277" w="7587277">
                <a:moveTo>
                  <a:pt x="0" y="0"/>
                </a:moveTo>
                <a:lnTo>
                  <a:pt x="7587277" y="0"/>
                </a:lnTo>
                <a:lnTo>
                  <a:pt x="7587277" y="7587277"/>
                </a:lnTo>
                <a:lnTo>
                  <a:pt x="0" y="7587277"/>
                </a:lnTo>
                <a:lnTo>
                  <a:pt x="0" y="0"/>
                </a:lnTo>
                <a:close/>
              </a:path>
            </a:pathLst>
          </a:custGeom>
          <a:blipFill>
            <a:blip r:embed="rId3">
              <a:alphaModFix amt="49000"/>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false" flipV="false" rot="0">
            <a:off x="3459383" y="1623797"/>
            <a:ext cx="11369234" cy="6309925"/>
          </a:xfrm>
          <a:custGeom>
            <a:avLst/>
            <a:gdLst/>
            <a:ahLst/>
            <a:cxnLst/>
            <a:rect r="r" b="b" t="t" l="l"/>
            <a:pathLst>
              <a:path h="6309925" w="11369234">
                <a:moveTo>
                  <a:pt x="0" y="0"/>
                </a:moveTo>
                <a:lnTo>
                  <a:pt x="11369234" y="0"/>
                </a:lnTo>
                <a:lnTo>
                  <a:pt x="11369234" y="6309925"/>
                </a:lnTo>
                <a:lnTo>
                  <a:pt x="0" y="6309925"/>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9" id="9"/>
          <p:cNvSpPr txBox="true"/>
          <p:nvPr/>
        </p:nvSpPr>
        <p:spPr>
          <a:xfrm rot="0">
            <a:off x="4724474" y="3492593"/>
            <a:ext cx="8839051" cy="1444695"/>
          </a:xfrm>
          <a:prstGeom prst="rect">
            <a:avLst/>
          </a:prstGeom>
        </p:spPr>
        <p:txBody>
          <a:bodyPr anchor="t" rtlCol="false" tIns="0" lIns="0" bIns="0" rIns="0">
            <a:spAutoFit/>
          </a:bodyPr>
          <a:lstStyle/>
          <a:p>
            <a:pPr algn="ctr">
              <a:lnSpc>
                <a:spcPts val="11721"/>
              </a:lnSpc>
              <a:spcBef>
                <a:spcPct val="0"/>
              </a:spcBef>
            </a:pPr>
            <a:r>
              <a:rPr lang="en-US" sz="8372">
                <a:solidFill>
                  <a:srgbClr val="EED3FF"/>
                </a:solidFill>
                <a:latin typeface="Zen Dots"/>
                <a:ea typeface="Zen Dots"/>
                <a:cs typeface="Zen Dots"/>
                <a:sym typeface="Zen Dots"/>
              </a:rPr>
              <a:t>THANK YOU!</a:t>
            </a:r>
          </a:p>
        </p:txBody>
      </p:sp>
      <p:sp>
        <p:nvSpPr>
          <p:cNvPr name="Freeform 10" id="10"/>
          <p:cNvSpPr/>
          <p:nvPr/>
        </p:nvSpPr>
        <p:spPr>
          <a:xfrm flipH="false" flipV="false" rot="0">
            <a:off x="-1634967" y="1146507"/>
            <a:ext cx="6685616" cy="4897602"/>
          </a:xfrm>
          <a:custGeom>
            <a:avLst/>
            <a:gdLst/>
            <a:ahLst/>
            <a:cxnLst/>
            <a:rect r="r" b="b" t="t" l="l"/>
            <a:pathLst>
              <a:path h="4897602" w="6685616">
                <a:moveTo>
                  <a:pt x="0" y="0"/>
                </a:moveTo>
                <a:lnTo>
                  <a:pt x="6685615" y="0"/>
                </a:lnTo>
                <a:lnTo>
                  <a:pt x="6685615" y="4897602"/>
                </a:lnTo>
                <a:lnTo>
                  <a:pt x="0" y="4897602"/>
                </a:lnTo>
                <a:lnTo>
                  <a:pt x="0" y="0"/>
                </a:lnTo>
                <a:close/>
              </a:path>
            </a:pathLst>
          </a:custGeom>
          <a:blipFill>
            <a:blip r:embed="rId9"/>
            <a:stretch>
              <a:fillRect l="0" t="0" r="0" b="0"/>
            </a:stretch>
          </a:blipFill>
        </p:spPr>
      </p:sp>
      <p:sp>
        <p:nvSpPr>
          <p:cNvPr name="Freeform 11" id="11"/>
          <p:cNvSpPr/>
          <p:nvPr/>
        </p:nvSpPr>
        <p:spPr>
          <a:xfrm flipH="true" flipV="false" rot="0">
            <a:off x="13238262" y="1318465"/>
            <a:ext cx="6685616" cy="4897602"/>
          </a:xfrm>
          <a:custGeom>
            <a:avLst/>
            <a:gdLst/>
            <a:ahLst/>
            <a:cxnLst/>
            <a:rect r="r" b="b" t="t" l="l"/>
            <a:pathLst>
              <a:path h="4897602" w="6685616">
                <a:moveTo>
                  <a:pt x="6685615" y="0"/>
                </a:moveTo>
                <a:lnTo>
                  <a:pt x="0" y="0"/>
                </a:lnTo>
                <a:lnTo>
                  <a:pt x="0" y="4897602"/>
                </a:lnTo>
                <a:lnTo>
                  <a:pt x="6685615" y="4897602"/>
                </a:lnTo>
                <a:lnTo>
                  <a:pt x="6685615" y="0"/>
                </a:lnTo>
                <a:close/>
              </a:path>
            </a:pathLst>
          </a:custGeom>
          <a:blipFill>
            <a:blip r:embed="rId9"/>
            <a:stretch>
              <a:fillRect l="0" t="0" r="0" b="0"/>
            </a:stretch>
          </a:blipFill>
        </p:spPr>
      </p:sp>
      <p:sp>
        <p:nvSpPr>
          <p:cNvPr name="Freeform 12" id="12"/>
          <p:cNvSpPr/>
          <p:nvPr/>
        </p:nvSpPr>
        <p:spPr>
          <a:xfrm flipH="true" flipV="false" rot="0">
            <a:off x="-597431" y="-1344496"/>
            <a:ext cx="3731397" cy="2968293"/>
          </a:xfrm>
          <a:custGeom>
            <a:avLst/>
            <a:gdLst/>
            <a:ahLst/>
            <a:cxnLst/>
            <a:rect r="r" b="b" t="t" l="l"/>
            <a:pathLst>
              <a:path h="2968293" w="3731397">
                <a:moveTo>
                  <a:pt x="3731397" y="0"/>
                </a:moveTo>
                <a:lnTo>
                  <a:pt x="0" y="0"/>
                </a:lnTo>
                <a:lnTo>
                  <a:pt x="0" y="2968293"/>
                </a:lnTo>
                <a:lnTo>
                  <a:pt x="3731397" y="2968293"/>
                </a:lnTo>
                <a:lnTo>
                  <a:pt x="3731397"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3" id="13"/>
          <p:cNvSpPr/>
          <p:nvPr/>
        </p:nvSpPr>
        <p:spPr>
          <a:xfrm flipH="false" flipV="false" rot="0">
            <a:off x="15104842" y="-1344496"/>
            <a:ext cx="3731397" cy="2968293"/>
          </a:xfrm>
          <a:custGeom>
            <a:avLst/>
            <a:gdLst/>
            <a:ahLst/>
            <a:cxnLst/>
            <a:rect r="r" b="b" t="t" l="l"/>
            <a:pathLst>
              <a:path h="2968293" w="3731397">
                <a:moveTo>
                  <a:pt x="0" y="0"/>
                </a:moveTo>
                <a:lnTo>
                  <a:pt x="3731397" y="0"/>
                </a:lnTo>
                <a:lnTo>
                  <a:pt x="3731397" y="2968293"/>
                </a:lnTo>
                <a:lnTo>
                  <a:pt x="0" y="296829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4" id="14"/>
          <p:cNvSpPr txBox="true"/>
          <p:nvPr/>
        </p:nvSpPr>
        <p:spPr>
          <a:xfrm rot="0">
            <a:off x="5726013" y="5095875"/>
            <a:ext cx="6835973" cy="381500"/>
          </a:xfrm>
          <a:prstGeom prst="rect">
            <a:avLst/>
          </a:prstGeom>
        </p:spPr>
        <p:txBody>
          <a:bodyPr anchor="t" rtlCol="false" tIns="0" lIns="0" bIns="0" rIns="0">
            <a:spAutoFit/>
          </a:bodyPr>
          <a:lstStyle/>
          <a:p>
            <a:pPr algn="ctr">
              <a:lnSpc>
                <a:spcPts val="3122"/>
              </a:lnSpc>
              <a:spcBef>
                <a:spcPct val="0"/>
              </a:spcBef>
            </a:pPr>
            <a:r>
              <a:rPr lang="en-US" sz="2230">
                <a:solidFill>
                  <a:srgbClr val="EED3FF"/>
                </a:solidFill>
                <a:latin typeface="Zen Dots"/>
                <a:ea typeface="Zen Dots"/>
                <a:cs typeface="Zen Dots"/>
                <a:sym typeface="Zen Dots"/>
              </a:rPr>
              <a:t>We appreciate your time and attention.</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90947"/>
        </a:solidFill>
      </p:bgPr>
    </p:bg>
    <p:spTree>
      <p:nvGrpSpPr>
        <p:cNvPr id="1" name=""/>
        <p:cNvGrpSpPr/>
        <p:nvPr/>
      </p:nvGrpSpPr>
      <p:grpSpPr>
        <a:xfrm>
          <a:off x="0" y="0"/>
          <a:ext cx="0" cy="0"/>
          <a:chOff x="0" y="0"/>
          <a:chExt cx="0" cy="0"/>
        </a:xfrm>
      </p:grpSpPr>
      <p:sp>
        <p:nvSpPr>
          <p:cNvPr name="Freeform 2" id="2"/>
          <p:cNvSpPr/>
          <p:nvPr/>
        </p:nvSpPr>
        <p:spPr>
          <a:xfrm flipH="false" flipV="false" rot="0">
            <a:off x="-1600541" y="1240611"/>
            <a:ext cx="9637596" cy="9637596"/>
          </a:xfrm>
          <a:custGeom>
            <a:avLst/>
            <a:gdLst/>
            <a:ahLst/>
            <a:cxnLst/>
            <a:rect r="r" b="b" t="t" l="l"/>
            <a:pathLst>
              <a:path h="9637596" w="9637596">
                <a:moveTo>
                  <a:pt x="0" y="0"/>
                </a:moveTo>
                <a:lnTo>
                  <a:pt x="9637596" y="0"/>
                </a:lnTo>
                <a:lnTo>
                  <a:pt x="9637596" y="9637597"/>
                </a:lnTo>
                <a:lnTo>
                  <a:pt x="0" y="9637597"/>
                </a:lnTo>
                <a:lnTo>
                  <a:pt x="0" y="0"/>
                </a:lnTo>
                <a:close/>
              </a:path>
            </a:pathLst>
          </a:custGeom>
          <a:blipFill>
            <a:blip r:embed="rId2">
              <a:alphaModFix amt="41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514723" y="7821256"/>
            <a:ext cx="19567836" cy="7386858"/>
          </a:xfrm>
          <a:custGeom>
            <a:avLst/>
            <a:gdLst/>
            <a:ahLst/>
            <a:cxnLst/>
            <a:rect r="r" b="b" t="t" l="l"/>
            <a:pathLst>
              <a:path h="7386858" w="19567836">
                <a:moveTo>
                  <a:pt x="0" y="0"/>
                </a:moveTo>
                <a:lnTo>
                  <a:pt x="19567836" y="0"/>
                </a:lnTo>
                <a:lnTo>
                  <a:pt x="19567836" y="7386858"/>
                </a:lnTo>
                <a:lnTo>
                  <a:pt x="0" y="7386858"/>
                </a:lnTo>
                <a:lnTo>
                  <a:pt x="0" y="0"/>
                </a:lnTo>
                <a:close/>
              </a:path>
            </a:pathLst>
          </a:custGeom>
          <a:blipFill>
            <a:blip r:embed="rId4"/>
            <a:stretch>
              <a:fillRect l="0" t="0" r="0" b="0"/>
            </a:stretch>
          </a:blipFill>
        </p:spPr>
      </p:sp>
      <p:sp>
        <p:nvSpPr>
          <p:cNvPr name="Freeform 4" id="4"/>
          <p:cNvSpPr/>
          <p:nvPr/>
        </p:nvSpPr>
        <p:spPr>
          <a:xfrm flipH="false" flipV="false" rot="0">
            <a:off x="10996017" y="-5443441"/>
            <a:ext cx="9637596" cy="9637596"/>
          </a:xfrm>
          <a:custGeom>
            <a:avLst/>
            <a:gdLst/>
            <a:ahLst/>
            <a:cxnLst/>
            <a:rect r="r" b="b" t="t" l="l"/>
            <a:pathLst>
              <a:path h="9637596" w="9637596">
                <a:moveTo>
                  <a:pt x="0" y="0"/>
                </a:moveTo>
                <a:lnTo>
                  <a:pt x="9637596" y="0"/>
                </a:lnTo>
                <a:lnTo>
                  <a:pt x="9637596" y="9637596"/>
                </a:lnTo>
                <a:lnTo>
                  <a:pt x="0" y="9637596"/>
                </a:lnTo>
                <a:lnTo>
                  <a:pt x="0" y="0"/>
                </a:lnTo>
                <a:close/>
              </a:path>
            </a:pathLst>
          </a:custGeom>
          <a:blipFill>
            <a:blip r:embed="rId2">
              <a:alphaModFix amt="41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620188">
            <a:off x="15303250" y="4766154"/>
            <a:ext cx="6912272" cy="5931424"/>
          </a:xfrm>
          <a:custGeom>
            <a:avLst/>
            <a:gdLst/>
            <a:ahLst/>
            <a:cxnLst/>
            <a:rect r="r" b="b" t="t" l="l"/>
            <a:pathLst>
              <a:path h="5931424" w="6912272">
                <a:moveTo>
                  <a:pt x="0" y="0"/>
                </a:moveTo>
                <a:lnTo>
                  <a:pt x="6912272" y="0"/>
                </a:lnTo>
                <a:lnTo>
                  <a:pt x="6912272" y="5931424"/>
                </a:lnTo>
                <a:lnTo>
                  <a:pt x="0" y="5931424"/>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false" rot="1825994">
            <a:off x="14274163" y="1439523"/>
            <a:ext cx="6104738" cy="2666226"/>
          </a:xfrm>
          <a:custGeom>
            <a:avLst/>
            <a:gdLst/>
            <a:ahLst/>
            <a:cxnLst/>
            <a:rect r="r" b="b" t="t" l="l"/>
            <a:pathLst>
              <a:path h="2666226" w="6104738">
                <a:moveTo>
                  <a:pt x="6104739" y="0"/>
                </a:moveTo>
                <a:lnTo>
                  <a:pt x="0" y="0"/>
                </a:lnTo>
                <a:lnTo>
                  <a:pt x="0" y="2666226"/>
                </a:lnTo>
                <a:lnTo>
                  <a:pt x="6104739" y="2666226"/>
                </a:lnTo>
                <a:lnTo>
                  <a:pt x="6104739" y="0"/>
                </a:lnTo>
                <a:close/>
              </a:path>
            </a:pathLst>
          </a:custGeom>
          <a:blipFill>
            <a:blip r:embed="rId7"/>
            <a:stretch>
              <a:fillRect l="0" t="0" r="0" b="0"/>
            </a:stretch>
          </a:blipFill>
        </p:spPr>
      </p:sp>
      <p:sp>
        <p:nvSpPr>
          <p:cNvPr name="TextBox 7" id="7"/>
          <p:cNvSpPr txBox="true"/>
          <p:nvPr/>
        </p:nvSpPr>
        <p:spPr>
          <a:xfrm rot="0">
            <a:off x="8013488" y="969993"/>
            <a:ext cx="7801327" cy="1832329"/>
          </a:xfrm>
          <a:prstGeom prst="rect">
            <a:avLst/>
          </a:prstGeom>
        </p:spPr>
        <p:txBody>
          <a:bodyPr anchor="t" rtlCol="false" tIns="0" lIns="0" bIns="0" rIns="0">
            <a:spAutoFit/>
          </a:bodyPr>
          <a:lstStyle/>
          <a:p>
            <a:pPr algn="l">
              <a:lnSpc>
                <a:spcPts val="7372"/>
              </a:lnSpc>
              <a:spcBef>
                <a:spcPct val="0"/>
              </a:spcBef>
            </a:pPr>
            <a:r>
              <a:rPr lang="en-US" sz="5265">
                <a:solidFill>
                  <a:srgbClr val="EED3FF"/>
                </a:solidFill>
                <a:latin typeface="Zen Dots"/>
                <a:ea typeface="Zen Dots"/>
                <a:cs typeface="Zen Dots"/>
                <a:sym typeface="Zen Dots"/>
              </a:rPr>
              <a:t>LU FACULTIES CHATBOT</a:t>
            </a:r>
          </a:p>
        </p:txBody>
      </p:sp>
      <p:sp>
        <p:nvSpPr>
          <p:cNvPr name="Freeform 8" id="8"/>
          <p:cNvSpPr/>
          <p:nvPr/>
        </p:nvSpPr>
        <p:spPr>
          <a:xfrm flipH="false" flipV="true" rot="920133">
            <a:off x="5812764" y="-1502414"/>
            <a:ext cx="6393249" cy="5486050"/>
          </a:xfrm>
          <a:custGeom>
            <a:avLst/>
            <a:gdLst/>
            <a:ahLst/>
            <a:cxnLst/>
            <a:rect r="r" b="b" t="t" l="l"/>
            <a:pathLst>
              <a:path h="5486050" w="6393249">
                <a:moveTo>
                  <a:pt x="0" y="5486051"/>
                </a:moveTo>
                <a:lnTo>
                  <a:pt x="6393249" y="5486051"/>
                </a:lnTo>
                <a:lnTo>
                  <a:pt x="6393249" y="0"/>
                </a:lnTo>
                <a:lnTo>
                  <a:pt x="0" y="0"/>
                </a:lnTo>
                <a:lnTo>
                  <a:pt x="0" y="5486051"/>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9" id="9"/>
          <p:cNvSpPr/>
          <p:nvPr/>
        </p:nvSpPr>
        <p:spPr>
          <a:xfrm flipH="false" flipV="true" rot="920133">
            <a:off x="-61025" y="-1972717"/>
            <a:ext cx="7824235" cy="6713981"/>
          </a:xfrm>
          <a:custGeom>
            <a:avLst/>
            <a:gdLst/>
            <a:ahLst/>
            <a:cxnLst/>
            <a:rect r="r" b="b" t="t" l="l"/>
            <a:pathLst>
              <a:path h="6713981" w="7824235">
                <a:moveTo>
                  <a:pt x="0" y="6713980"/>
                </a:moveTo>
                <a:lnTo>
                  <a:pt x="7824236" y="6713980"/>
                </a:lnTo>
                <a:lnTo>
                  <a:pt x="7824236" y="0"/>
                </a:lnTo>
                <a:lnTo>
                  <a:pt x="0" y="0"/>
                </a:lnTo>
                <a:lnTo>
                  <a:pt x="0" y="671398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388703" y="765262"/>
            <a:ext cx="664953" cy="619011"/>
          </a:xfrm>
          <a:custGeom>
            <a:avLst/>
            <a:gdLst/>
            <a:ahLst/>
            <a:cxnLst/>
            <a:rect r="r" b="b" t="t" l="l"/>
            <a:pathLst>
              <a:path h="619011" w="664953">
                <a:moveTo>
                  <a:pt x="0" y="0"/>
                </a:moveTo>
                <a:lnTo>
                  <a:pt x="664954" y="0"/>
                </a:lnTo>
                <a:lnTo>
                  <a:pt x="664954" y="619011"/>
                </a:lnTo>
                <a:lnTo>
                  <a:pt x="0" y="61901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1" id="11"/>
          <p:cNvSpPr/>
          <p:nvPr/>
        </p:nvSpPr>
        <p:spPr>
          <a:xfrm flipH="false" flipV="false" rot="538438">
            <a:off x="-1600541" y="2545069"/>
            <a:ext cx="8715565" cy="7028681"/>
          </a:xfrm>
          <a:custGeom>
            <a:avLst/>
            <a:gdLst/>
            <a:ahLst/>
            <a:cxnLst/>
            <a:rect r="r" b="b" t="t" l="l"/>
            <a:pathLst>
              <a:path h="7028681" w="8715565">
                <a:moveTo>
                  <a:pt x="0" y="0"/>
                </a:moveTo>
                <a:lnTo>
                  <a:pt x="8715564" y="0"/>
                </a:lnTo>
                <a:lnTo>
                  <a:pt x="8715564" y="7028681"/>
                </a:lnTo>
                <a:lnTo>
                  <a:pt x="0" y="7028681"/>
                </a:lnTo>
                <a:lnTo>
                  <a:pt x="0" y="0"/>
                </a:lnTo>
                <a:close/>
              </a:path>
            </a:pathLst>
          </a:custGeom>
          <a:blipFill>
            <a:blip r:embed="rId10"/>
            <a:stretch>
              <a:fillRect l="0" t="0" r="0" b="0"/>
            </a:stretch>
          </a:blipFill>
        </p:spPr>
      </p:sp>
      <p:sp>
        <p:nvSpPr>
          <p:cNvPr name="TextBox 12" id="12"/>
          <p:cNvSpPr txBox="true"/>
          <p:nvPr/>
        </p:nvSpPr>
        <p:spPr>
          <a:xfrm rot="0">
            <a:off x="8308757" y="3191251"/>
            <a:ext cx="9017776" cy="5698216"/>
          </a:xfrm>
          <a:prstGeom prst="rect">
            <a:avLst/>
          </a:prstGeom>
        </p:spPr>
        <p:txBody>
          <a:bodyPr anchor="t" rtlCol="false" tIns="0" lIns="0" bIns="0" rIns="0">
            <a:spAutoFit/>
          </a:bodyPr>
          <a:lstStyle/>
          <a:p>
            <a:pPr algn="l">
              <a:lnSpc>
                <a:spcPts val="3025"/>
              </a:lnSpc>
            </a:pPr>
            <a:r>
              <a:rPr lang="en-US" sz="2160" spc="248">
                <a:solidFill>
                  <a:srgbClr val="FFFFFF"/>
                </a:solidFill>
                <a:latin typeface="Open Sauce"/>
                <a:ea typeface="Open Sauce"/>
                <a:cs typeface="Open Sauce"/>
                <a:sym typeface="Open Sauce"/>
              </a:rPr>
              <a:t>- An intelligent conversational agent built using Google Gemini, a powerful Large Language Model (LLM).</a:t>
            </a:r>
          </a:p>
          <a:p>
            <a:pPr algn="l">
              <a:lnSpc>
                <a:spcPts val="3025"/>
              </a:lnSpc>
            </a:pPr>
          </a:p>
          <a:p>
            <a:pPr algn="l">
              <a:lnSpc>
                <a:spcPts val="3025"/>
              </a:lnSpc>
            </a:pPr>
            <a:r>
              <a:rPr lang="en-US" sz="2160" spc="248">
                <a:solidFill>
                  <a:srgbClr val="FFFFFF"/>
                </a:solidFill>
                <a:latin typeface="Open Sauce"/>
                <a:ea typeface="Open Sauce"/>
                <a:cs typeface="Open Sauce"/>
                <a:sym typeface="Open Sauce"/>
              </a:rPr>
              <a:t>- Utilizes the Retrieval-Augmented Generation (RAG) technique to improve the accuracy and relevance of responses.</a:t>
            </a:r>
          </a:p>
          <a:p>
            <a:pPr algn="l">
              <a:lnSpc>
                <a:spcPts val="3025"/>
              </a:lnSpc>
            </a:pPr>
          </a:p>
          <a:p>
            <a:pPr algn="l">
              <a:lnSpc>
                <a:spcPts val="3025"/>
              </a:lnSpc>
            </a:pPr>
            <a:r>
              <a:rPr lang="en-US" sz="2160" spc="248">
                <a:solidFill>
                  <a:srgbClr val="FFFFFF"/>
                </a:solidFill>
                <a:latin typeface="Open Sauce"/>
                <a:ea typeface="Open Sauce"/>
                <a:cs typeface="Open Sauce"/>
                <a:sym typeface="Open Sauce"/>
              </a:rPr>
              <a:t>- Leverages various components from the LangChain framework for integration of information retrieval and response generation.</a:t>
            </a:r>
          </a:p>
          <a:p>
            <a:pPr algn="l">
              <a:lnSpc>
                <a:spcPts val="3025"/>
              </a:lnSpc>
            </a:pPr>
          </a:p>
          <a:p>
            <a:pPr algn="l">
              <a:lnSpc>
                <a:spcPts val="3025"/>
              </a:lnSpc>
              <a:spcBef>
                <a:spcPct val="0"/>
              </a:spcBef>
            </a:pPr>
            <a:r>
              <a:rPr lang="en-US" sz="2160" spc="248">
                <a:solidFill>
                  <a:srgbClr val="FFFFFF"/>
                </a:solidFill>
                <a:latin typeface="Open Sauce"/>
                <a:ea typeface="Open Sauce"/>
                <a:cs typeface="Open Sauce"/>
                <a:sym typeface="Open Sauce"/>
              </a:rPr>
              <a:t>- Designed to provide accurate and relevant responses to user queries related to the faculties at Lebanese University.</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90947"/>
        </a:solidFill>
      </p:bgPr>
    </p:bg>
    <p:spTree>
      <p:nvGrpSpPr>
        <p:cNvPr id="1" name=""/>
        <p:cNvGrpSpPr/>
        <p:nvPr/>
      </p:nvGrpSpPr>
      <p:grpSpPr>
        <a:xfrm>
          <a:off x="0" y="0"/>
          <a:ext cx="0" cy="0"/>
          <a:chOff x="0" y="0"/>
          <a:chExt cx="0" cy="0"/>
        </a:xfrm>
      </p:grpSpPr>
      <p:sp>
        <p:nvSpPr>
          <p:cNvPr name="Freeform 2" id="2"/>
          <p:cNvSpPr/>
          <p:nvPr/>
        </p:nvSpPr>
        <p:spPr>
          <a:xfrm flipH="false" flipV="false" rot="0">
            <a:off x="-639918" y="8382460"/>
            <a:ext cx="19567836" cy="7386858"/>
          </a:xfrm>
          <a:custGeom>
            <a:avLst/>
            <a:gdLst/>
            <a:ahLst/>
            <a:cxnLst/>
            <a:rect r="r" b="b" t="t" l="l"/>
            <a:pathLst>
              <a:path h="7386858" w="19567836">
                <a:moveTo>
                  <a:pt x="0" y="0"/>
                </a:moveTo>
                <a:lnTo>
                  <a:pt x="19567836" y="0"/>
                </a:lnTo>
                <a:lnTo>
                  <a:pt x="19567836" y="7386858"/>
                </a:lnTo>
                <a:lnTo>
                  <a:pt x="0" y="7386858"/>
                </a:lnTo>
                <a:lnTo>
                  <a:pt x="0" y="0"/>
                </a:lnTo>
                <a:close/>
              </a:path>
            </a:pathLst>
          </a:custGeom>
          <a:blipFill>
            <a:blip r:embed="rId2"/>
            <a:stretch>
              <a:fillRect l="0" t="0" r="0" b="0"/>
            </a:stretch>
          </a:blipFill>
        </p:spPr>
      </p:sp>
      <p:sp>
        <p:nvSpPr>
          <p:cNvPr name="Freeform 3" id="3"/>
          <p:cNvSpPr/>
          <p:nvPr/>
        </p:nvSpPr>
        <p:spPr>
          <a:xfrm flipH="false" flipV="false" rot="0">
            <a:off x="8407614" y="0"/>
            <a:ext cx="10670738" cy="10670738"/>
          </a:xfrm>
          <a:custGeom>
            <a:avLst/>
            <a:gdLst/>
            <a:ahLst/>
            <a:cxnLst/>
            <a:rect r="r" b="b" t="t" l="l"/>
            <a:pathLst>
              <a:path h="10670738" w="10670738">
                <a:moveTo>
                  <a:pt x="0" y="0"/>
                </a:moveTo>
                <a:lnTo>
                  <a:pt x="10670738" y="0"/>
                </a:lnTo>
                <a:lnTo>
                  <a:pt x="10670738" y="10670738"/>
                </a:lnTo>
                <a:lnTo>
                  <a:pt x="0" y="10670738"/>
                </a:lnTo>
                <a:lnTo>
                  <a:pt x="0" y="0"/>
                </a:lnTo>
                <a:close/>
              </a:path>
            </a:pathLst>
          </a:custGeom>
          <a:blipFill>
            <a:blip r:embed="rId3">
              <a:alphaModFix amt="41000"/>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true" rot="920133">
            <a:off x="-895837" y="-1878865"/>
            <a:ext cx="6393249" cy="5486050"/>
          </a:xfrm>
          <a:custGeom>
            <a:avLst/>
            <a:gdLst/>
            <a:ahLst/>
            <a:cxnLst/>
            <a:rect r="r" b="b" t="t" l="l"/>
            <a:pathLst>
              <a:path h="5486050" w="6393249">
                <a:moveTo>
                  <a:pt x="0" y="5486050"/>
                </a:moveTo>
                <a:lnTo>
                  <a:pt x="6393249" y="5486050"/>
                </a:lnTo>
                <a:lnTo>
                  <a:pt x="6393249" y="0"/>
                </a:lnTo>
                <a:lnTo>
                  <a:pt x="0" y="0"/>
                </a:lnTo>
                <a:lnTo>
                  <a:pt x="0" y="548605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3360711" y="4312652"/>
            <a:ext cx="830848" cy="830848"/>
          </a:xfrm>
          <a:custGeom>
            <a:avLst/>
            <a:gdLst/>
            <a:ahLst/>
            <a:cxnLst/>
            <a:rect r="r" b="b" t="t" l="l"/>
            <a:pathLst>
              <a:path h="830848" w="830848">
                <a:moveTo>
                  <a:pt x="0" y="0"/>
                </a:moveTo>
                <a:lnTo>
                  <a:pt x="830848" y="0"/>
                </a:lnTo>
                <a:lnTo>
                  <a:pt x="830848" y="830848"/>
                </a:lnTo>
                <a:lnTo>
                  <a:pt x="0" y="83084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6" id="6"/>
          <p:cNvSpPr txBox="true"/>
          <p:nvPr/>
        </p:nvSpPr>
        <p:spPr>
          <a:xfrm rot="0">
            <a:off x="1867754" y="902358"/>
            <a:ext cx="9838473" cy="2175223"/>
          </a:xfrm>
          <a:prstGeom prst="rect">
            <a:avLst/>
          </a:prstGeom>
        </p:spPr>
        <p:txBody>
          <a:bodyPr anchor="t" rtlCol="false" tIns="0" lIns="0" bIns="0" rIns="0">
            <a:spAutoFit/>
          </a:bodyPr>
          <a:lstStyle/>
          <a:p>
            <a:pPr algn="ctr">
              <a:lnSpc>
                <a:spcPts val="8760"/>
              </a:lnSpc>
              <a:spcBef>
                <a:spcPct val="0"/>
              </a:spcBef>
            </a:pPr>
            <a:r>
              <a:rPr lang="en-US" sz="6257">
                <a:solidFill>
                  <a:srgbClr val="EED3FF"/>
                </a:solidFill>
                <a:latin typeface="Zen Dots"/>
                <a:ea typeface="Zen Dots"/>
                <a:cs typeface="Zen Dots"/>
                <a:sym typeface="Zen Dots"/>
              </a:rPr>
              <a:t>DEVELOPMENT PROCESS</a:t>
            </a:r>
          </a:p>
        </p:txBody>
      </p:sp>
      <p:sp>
        <p:nvSpPr>
          <p:cNvPr name="TextBox 7" id="7"/>
          <p:cNvSpPr txBox="true"/>
          <p:nvPr/>
        </p:nvSpPr>
        <p:spPr>
          <a:xfrm rot="0">
            <a:off x="3671074" y="4431931"/>
            <a:ext cx="177002" cy="525615"/>
          </a:xfrm>
          <a:prstGeom prst="rect">
            <a:avLst/>
          </a:prstGeom>
        </p:spPr>
        <p:txBody>
          <a:bodyPr anchor="t" rtlCol="false" tIns="0" lIns="0" bIns="0" rIns="0">
            <a:spAutoFit/>
          </a:bodyPr>
          <a:lstStyle/>
          <a:p>
            <a:pPr algn="ctr">
              <a:lnSpc>
                <a:spcPts val="4363"/>
              </a:lnSpc>
              <a:spcBef>
                <a:spcPct val="0"/>
              </a:spcBef>
            </a:pPr>
            <a:r>
              <a:rPr lang="en-US" sz="3116">
                <a:solidFill>
                  <a:srgbClr val="EED3FF"/>
                </a:solidFill>
                <a:latin typeface="Zen Dots"/>
                <a:ea typeface="Zen Dots"/>
                <a:cs typeface="Zen Dots"/>
                <a:sym typeface="Zen Dots"/>
              </a:rPr>
              <a:t>1</a:t>
            </a:r>
          </a:p>
        </p:txBody>
      </p:sp>
      <p:sp>
        <p:nvSpPr>
          <p:cNvPr name="TextBox 8" id="8"/>
          <p:cNvSpPr txBox="true"/>
          <p:nvPr/>
        </p:nvSpPr>
        <p:spPr>
          <a:xfrm rot="0">
            <a:off x="4456492" y="4460506"/>
            <a:ext cx="4660997" cy="4079186"/>
          </a:xfrm>
          <a:prstGeom prst="rect">
            <a:avLst/>
          </a:prstGeom>
        </p:spPr>
        <p:txBody>
          <a:bodyPr anchor="t" rtlCol="false" tIns="0" lIns="0" bIns="0" rIns="0">
            <a:spAutoFit/>
          </a:bodyPr>
          <a:lstStyle/>
          <a:p>
            <a:pPr algn="l">
              <a:lnSpc>
                <a:spcPts val="2519"/>
              </a:lnSpc>
            </a:pPr>
            <a:r>
              <a:rPr lang="en-US" sz="1799" spc="98" b="true">
                <a:solidFill>
                  <a:srgbClr val="FFFFFF"/>
                </a:solidFill>
                <a:latin typeface="Open Sauce Bold"/>
                <a:ea typeface="Open Sauce Bold"/>
                <a:cs typeface="Open Sauce Bold"/>
                <a:sym typeface="Open Sauce Bold"/>
              </a:rPr>
              <a:t>Google Gemini Chat Model</a:t>
            </a:r>
          </a:p>
          <a:p>
            <a:pPr algn="l">
              <a:lnSpc>
                <a:spcPts val="2519"/>
              </a:lnSpc>
            </a:pPr>
          </a:p>
          <a:p>
            <a:pPr algn="l">
              <a:lnSpc>
                <a:spcPts val="2519"/>
              </a:lnSpc>
            </a:pPr>
            <a:r>
              <a:rPr lang="en-US" sz="1799" spc="98">
                <a:solidFill>
                  <a:srgbClr val="FFFFFF"/>
                </a:solidFill>
                <a:latin typeface="Open Sauce"/>
                <a:ea typeface="Open Sauce"/>
                <a:cs typeface="Open Sauce"/>
                <a:sym typeface="Open Sauce"/>
              </a:rPr>
              <a:t>An LLM model used to generate responses to user queries.</a:t>
            </a:r>
          </a:p>
          <a:p>
            <a:pPr algn="l">
              <a:lnSpc>
                <a:spcPts val="2519"/>
              </a:lnSpc>
            </a:pPr>
          </a:p>
          <a:p>
            <a:pPr algn="l">
              <a:lnSpc>
                <a:spcPts val="2519"/>
              </a:lnSpc>
            </a:pPr>
            <a:r>
              <a:rPr lang="en-US" sz="1799" spc="98">
                <a:solidFill>
                  <a:srgbClr val="FFFFFF"/>
                </a:solidFill>
                <a:latin typeface="Open Sauce"/>
                <a:ea typeface="Open Sauce"/>
                <a:cs typeface="Open Sauce"/>
                <a:sym typeface="Open Sauce"/>
              </a:rPr>
              <a:t>Gemini is based on the transformer architecture, that rely on self-attention mechanisms, which allow the model to process input sequences in parallel and capture relationships between words over long distances.</a:t>
            </a:r>
          </a:p>
          <a:p>
            <a:pPr algn="l">
              <a:lnSpc>
                <a:spcPts val="2519"/>
              </a:lnSpc>
              <a:spcBef>
                <a:spcPct val="0"/>
              </a:spcBef>
            </a:pPr>
          </a:p>
        </p:txBody>
      </p:sp>
      <p:sp>
        <p:nvSpPr>
          <p:cNvPr name="AutoShape 9" id="9"/>
          <p:cNvSpPr/>
          <p:nvPr/>
        </p:nvSpPr>
        <p:spPr>
          <a:xfrm>
            <a:off x="4456492" y="8530167"/>
            <a:ext cx="5518357" cy="0"/>
          </a:xfrm>
          <a:prstGeom prst="line">
            <a:avLst/>
          </a:prstGeom>
          <a:ln cap="flat" w="19050">
            <a:solidFill>
              <a:srgbClr val="D48EFF"/>
            </a:solidFill>
            <a:prstDash val="solid"/>
            <a:headEnd type="none" len="sm" w="sm"/>
            <a:tailEnd type="none" len="sm" w="sm"/>
          </a:ln>
        </p:spPr>
      </p:sp>
      <p:sp>
        <p:nvSpPr>
          <p:cNvPr name="Freeform 10" id="10"/>
          <p:cNvSpPr/>
          <p:nvPr/>
        </p:nvSpPr>
        <p:spPr>
          <a:xfrm flipH="false" flipV="false" rot="0">
            <a:off x="-5954877" y="2704761"/>
            <a:ext cx="9017536" cy="9017536"/>
          </a:xfrm>
          <a:custGeom>
            <a:avLst/>
            <a:gdLst/>
            <a:ahLst/>
            <a:cxnLst/>
            <a:rect r="r" b="b" t="t" l="l"/>
            <a:pathLst>
              <a:path h="9017536" w="9017536">
                <a:moveTo>
                  <a:pt x="0" y="0"/>
                </a:moveTo>
                <a:lnTo>
                  <a:pt x="9017536" y="0"/>
                </a:lnTo>
                <a:lnTo>
                  <a:pt x="9017536" y="9017536"/>
                </a:lnTo>
                <a:lnTo>
                  <a:pt x="0" y="9017536"/>
                </a:lnTo>
                <a:lnTo>
                  <a:pt x="0" y="0"/>
                </a:lnTo>
                <a:close/>
              </a:path>
            </a:pathLst>
          </a:custGeom>
          <a:blipFill>
            <a:blip r:embed="rId3">
              <a:alphaModFix amt="41000"/>
              <a:extLst>
                <a:ext uri="{96DAC541-7B7A-43D3-8B79-37D633B846F1}">
                  <asvg:svgBlip xmlns:asvg="http://schemas.microsoft.com/office/drawing/2016/SVG/main" r:embed="rId4"/>
                </a:ext>
              </a:extLst>
            </a:blip>
            <a:stretch>
              <a:fillRect l="0" t="0" r="0" b="0"/>
            </a:stretch>
          </a:blipFill>
        </p:spPr>
      </p:sp>
      <p:sp>
        <p:nvSpPr>
          <p:cNvPr name="Freeform 11" id="11"/>
          <p:cNvSpPr/>
          <p:nvPr/>
        </p:nvSpPr>
        <p:spPr>
          <a:xfrm flipH="false" flipV="false" rot="620188">
            <a:off x="15065856" y="270704"/>
            <a:ext cx="6912272" cy="5931424"/>
          </a:xfrm>
          <a:custGeom>
            <a:avLst/>
            <a:gdLst/>
            <a:ahLst/>
            <a:cxnLst/>
            <a:rect r="r" b="b" t="t" l="l"/>
            <a:pathLst>
              <a:path h="5931424" w="6912272">
                <a:moveTo>
                  <a:pt x="0" y="0"/>
                </a:moveTo>
                <a:lnTo>
                  <a:pt x="6912272" y="0"/>
                </a:lnTo>
                <a:lnTo>
                  <a:pt x="6912272" y="5931425"/>
                </a:lnTo>
                <a:lnTo>
                  <a:pt x="0" y="593142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2" id="12"/>
          <p:cNvSpPr/>
          <p:nvPr/>
        </p:nvSpPr>
        <p:spPr>
          <a:xfrm flipH="false" flipV="true" rot="920133">
            <a:off x="6307617" y="-4078083"/>
            <a:ext cx="7824235" cy="6713981"/>
          </a:xfrm>
          <a:custGeom>
            <a:avLst/>
            <a:gdLst/>
            <a:ahLst/>
            <a:cxnLst/>
            <a:rect r="r" b="b" t="t" l="l"/>
            <a:pathLst>
              <a:path h="6713981" w="7824235">
                <a:moveTo>
                  <a:pt x="0" y="6713981"/>
                </a:moveTo>
                <a:lnTo>
                  <a:pt x="7824235" y="6713981"/>
                </a:lnTo>
                <a:lnTo>
                  <a:pt x="7824235" y="0"/>
                </a:lnTo>
                <a:lnTo>
                  <a:pt x="0" y="0"/>
                </a:lnTo>
                <a:lnTo>
                  <a:pt x="0" y="6713981"/>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3" id="13"/>
          <p:cNvSpPr/>
          <p:nvPr/>
        </p:nvSpPr>
        <p:spPr>
          <a:xfrm flipH="true" flipV="false" rot="0">
            <a:off x="10189053" y="2164309"/>
            <a:ext cx="8332939" cy="8408011"/>
          </a:xfrm>
          <a:custGeom>
            <a:avLst/>
            <a:gdLst/>
            <a:ahLst/>
            <a:cxnLst/>
            <a:rect r="r" b="b" t="t" l="l"/>
            <a:pathLst>
              <a:path h="8408011" w="8332939">
                <a:moveTo>
                  <a:pt x="8332939" y="0"/>
                </a:moveTo>
                <a:lnTo>
                  <a:pt x="0" y="0"/>
                </a:lnTo>
                <a:lnTo>
                  <a:pt x="0" y="8408010"/>
                </a:lnTo>
                <a:lnTo>
                  <a:pt x="8332939" y="8408010"/>
                </a:lnTo>
                <a:lnTo>
                  <a:pt x="8332939" y="0"/>
                </a:lnTo>
                <a:close/>
              </a:path>
            </a:pathLst>
          </a:custGeom>
          <a:blipFill>
            <a:blip r:embed="rId9"/>
            <a:stretch>
              <a:fillRect l="0" t="0" r="0" b="0"/>
            </a:stretch>
          </a:blipFill>
        </p:spPr>
      </p:sp>
      <p:sp>
        <p:nvSpPr>
          <p:cNvPr name="Freeform 14" id="14"/>
          <p:cNvSpPr/>
          <p:nvPr/>
        </p:nvSpPr>
        <p:spPr>
          <a:xfrm flipH="false" flipV="false" rot="-2168164">
            <a:off x="-1928685" y="5549253"/>
            <a:ext cx="5524793" cy="2412937"/>
          </a:xfrm>
          <a:custGeom>
            <a:avLst/>
            <a:gdLst/>
            <a:ahLst/>
            <a:cxnLst/>
            <a:rect r="r" b="b" t="t" l="l"/>
            <a:pathLst>
              <a:path h="2412937" w="5524793">
                <a:moveTo>
                  <a:pt x="0" y="0"/>
                </a:moveTo>
                <a:lnTo>
                  <a:pt x="5524793" y="0"/>
                </a:lnTo>
                <a:lnTo>
                  <a:pt x="5524793" y="2412937"/>
                </a:lnTo>
                <a:lnTo>
                  <a:pt x="0" y="2412937"/>
                </a:lnTo>
                <a:lnTo>
                  <a:pt x="0" y="0"/>
                </a:lnTo>
                <a:close/>
              </a:path>
            </a:pathLst>
          </a:custGeom>
          <a:blipFill>
            <a:blip r:embed="rId10"/>
            <a:stretch>
              <a:fillRect l="0" t="0" r="0" b="0"/>
            </a:stretch>
          </a:blipFill>
        </p:spPr>
      </p:sp>
      <p:sp>
        <p:nvSpPr>
          <p:cNvPr name="TextBox 15" id="15"/>
          <p:cNvSpPr txBox="true"/>
          <p:nvPr/>
        </p:nvSpPr>
        <p:spPr>
          <a:xfrm rot="0">
            <a:off x="3001678" y="3400417"/>
            <a:ext cx="4724266" cy="447562"/>
          </a:xfrm>
          <a:prstGeom prst="rect">
            <a:avLst/>
          </a:prstGeom>
        </p:spPr>
        <p:txBody>
          <a:bodyPr anchor="t" rtlCol="false" tIns="0" lIns="0" bIns="0" rIns="0">
            <a:spAutoFit/>
          </a:bodyPr>
          <a:lstStyle/>
          <a:p>
            <a:pPr algn="ctr">
              <a:lnSpc>
                <a:spcPts val="3682"/>
              </a:lnSpc>
              <a:spcBef>
                <a:spcPct val="0"/>
              </a:spcBef>
            </a:pPr>
            <a:r>
              <a:rPr lang="en-US" sz="2630">
                <a:solidFill>
                  <a:srgbClr val="EED3FF"/>
                </a:solidFill>
                <a:latin typeface="Zen Dots"/>
                <a:ea typeface="Zen Dots"/>
                <a:cs typeface="Zen Dots"/>
                <a:sym typeface="Zen Dots"/>
              </a:rPr>
              <a:t>Large Language Model</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90947"/>
        </a:solidFill>
      </p:bgPr>
    </p:bg>
    <p:spTree>
      <p:nvGrpSpPr>
        <p:cNvPr id="1" name=""/>
        <p:cNvGrpSpPr/>
        <p:nvPr/>
      </p:nvGrpSpPr>
      <p:grpSpPr>
        <a:xfrm>
          <a:off x="0" y="0"/>
          <a:ext cx="0" cy="0"/>
          <a:chOff x="0" y="0"/>
          <a:chExt cx="0" cy="0"/>
        </a:xfrm>
      </p:grpSpPr>
      <p:sp>
        <p:nvSpPr>
          <p:cNvPr name="Freeform 2" id="2"/>
          <p:cNvSpPr/>
          <p:nvPr/>
        </p:nvSpPr>
        <p:spPr>
          <a:xfrm flipH="false" flipV="false" rot="93334">
            <a:off x="15972255" y="5012906"/>
            <a:ext cx="6423939" cy="5512385"/>
          </a:xfrm>
          <a:custGeom>
            <a:avLst/>
            <a:gdLst/>
            <a:ahLst/>
            <a:cxnLst/>
            <a:rect r="r" b="b" t="t" l="l"/>
            <a:pathLst>
              <a:path h="5512385" w="6423939">
                <a:moveTo>
                  <a:pt x="0" y="0"/>
                </a:moveTo>
                <a:lnTo>
                  <a:pt x="6423939" y="0"/>
                </a:lnTo>
                <a:lnTo>
                  <a:pt x="6423939" y="5512385"/>
                </a:lnTo>
                <a:lnTo>
                  <a:pt x="0" y="55123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39918" y="8382460"/>
            <a:ext cx="19567836" cy="7386858"/>
          </a:xfrm>
          <a:custGeom>
            <a:avLst/>
            <a:gdLst/>
            <a:ahLst/>
            <a:cxnLst/>
            <a:rect r="r" b="b" t="t" l="l"/>
            <a:pathLst>
              <a:path h="7386858" w="19567836">
                <a:moveTo>
                  <a:pt x="0" y="0"/>
                </a:moveTo>
                <a:lnTo>
                  <a:pt x="19567836" y="0"/>
                </a:lnTo>
                <a:lnTo>
                  <a:pt x="19567836" y="7386858"/>
                </a:lnTo>
                <a:lnTo>
                  <a:pt x="0" y="7386858"/>
                </a:lnTo>
                <a:lnTo>
                  <a:pt x="0" y="0"/>
                </a:lnTo>
                <a:close/>
              </a:path>
            </a:pathLst>
          </a:custGeom>
          <a:blipFill>
            <a:blip r:embed="rId4"/>
            <a:stretch>
              <a:fillRect l="0" t="0" r="0" b="0"/>
            </a:stretch>
          </a:blipFill>
        </p:spPr>
      </p:sp>
      <p:sp>
        <p:nvSpPr>
          <p:cNvPr name="Freeform 4" id="4"/>
          <p:cNvSpPr/>
          <p:nvPr/>
        </p:nvSpPr>
        <p:spPr>
          <a:xfrm flipH="false" flipV="false" rot="0">
            <a:off x="209786" y="611725"/>
            <a:ext cx="10670738" cy="10670738"/>
          </a:xfrm>
          <a:custGeom>
            <a:avLst/>
            <a:gdLst/>
            <a:ahLst/>
            <a:cxnLst/>
            <a:rect r="r" b="b" t="t" l="l"/>
            <a:pathLst>
              <a:path h="10670738" w="10670738">
                <a:moveTo>
                  <a:pt x="0" y="0"/>
                </a:moveTo>
                <a:lnTo>
                  <a:pt x="10670738" y="0"/>
                </a:lnTo>
                <a:lnTo>
                  <a:pt x="10670738" y="10670738"/>
                </a:lnTo>
                <a:lnTo>
                  <a:pt x="0" y="10670738"/>
                </a:lnTo>
                <a:lnTo>
                  <a:pt x="0" y="0"/>
                </a:lnTo>
                <a:close/>
              </a:path>
            </a:pathLst>
          </a:custGeom>
          <a:blipFill>
            <a:blip r:embed="rId5">
              <a:alphaModFix amt="41000"/>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0">
            <a:off x="13181988" y="-6406763"/>
            <a:ext cx="10670738" cy="10670738"/>
          </a:xfrm>
          <a:custGeom>
            <a:avLst/>
            <a:gdLst/>
            <a:ahLst/>
            <a:cxnLst/>
            <a:rect r="r" b="b" t="t" l="l"/>
            <a:pathLst>
              <a:path h="10670738" w="10670738">
                <a:moveTo>
                  <a:pt x="0" y="0"/>
                </a:moveTo>
                <a:lnTo>
                  <a:pt x="10670738" y="0"/>
                </a:lnTo>
                <a:lnTo>
                  <a:pt x="10670738" y="10670738"/>
                </a:lnTo>
                <a:lnTo>
                  <a:pt x="0" y="10670738"/>
                </a:lnTo>
                <a:lnTo>
                  <a:pt x="0" y="0"/>
                </a:lnTo>
                <a:close/>
              </a:path>
            </a:pathLst>
          </a:custGeom>
          <a:blipFill>
            <a:blip r:embed="rId5">
              <a:alphaModFix amt="41000"/>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false" flipV="false" rot="0">
            <a:off x="10049675" y="2756216"/>
            <a:ext cx="830848" cy="830848"/>
          </a:xfrm>
          <a:custGeom>
            <a:avLst/>
            <a:gdLst/>
            <a:ahLst/>
            <a:cxnLst/>
            <a:rect r="r" b="b" t="t" l="l"/>
            <a:pathLst>
              <a:path h="830848" w="830848">
                <a:moveTo>
                  <a:pt x="0" y="0"/>
                </a:moveTo>
                <a:lnTo>
                  <a:pt x="830849" y="0"/>
                </a:lnTo>
                <a:lnTo>
                  <a:pt x="830849" y="830848"/>
                </a:lnTo>
                <a:lnTo>
                  <a:pt x="0" y="83084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7" id="7"/>
          <p:cNvSpPr txBox="true"/>
          <p:nvPr/>
        </p:nvSpPr>
        <p:spPr>
          <a:xfrm rot="0">
            <a:off x="10295334" y="2875495"/>
            <a:ext cx="339531" cy="525659"/>
          </a:xfrm>
          <a:prstGeom prst="rect">
            <a:avLst/>
          </a:prstGeom>
        </p:spPr>
        <p:txBody>
          <a:bodyPr anchor="t" rtlCol="false" tIns="0" lIns="0" bIns="0" rIns="0">
            <a:spAutoFit/>
          </a:bodyPr>
          <a:lstStyle/>
          <a:p>
            <a:pPr algn="ctr">
              <a:lnSpc>
                <a:spcPts val="4363"/>
              </a:lnSpc>
              <a:spcBef>
                <a:spcPct val="0"/>
              </a:spcBef>
            </a:pPr>
            <a:r>
              <a:rPr lang="en-US" sz="3116">
                <a:solidFill>
                  <a:srgbClr val="EED3FF"/>
                </a:solidFill>
                <a:latin typeface="Zen Dots"/>
                <a:ea typeface="Zen Dots"/>
                <a:cs typeface="Zen Dots"/>
                <a:sym typeface="Zen Dots"/>
              </a:rPr>
              <a:t>2</a:t>
            </a:r>
          </a:p>
        </p:txBody>
      </p:sp>
      <p:sp>
        <p:nvSpPr>
          <p:cNvPr name="TextBox 8" id="8"/>
          <p:cNvSpPr txBox="true"/>
          <p:nvPr/>
        </p:nvSpPr>
        <p:spPr>
          <a:xfrm rot="0">
            <a:off x="11233958" y="2528086"/>
            <a:ext cx="4660997" cy="2347416"/>
          </a:xfrm>
          <a:prstGeom prst="rect">
            <a:avLst/>
          </a:prstGeom>
        </p:spPr>
        <p:txBody>
          <a:bodyPr anchor="t" rtlCol="false" tIns="0" lIns="0" bIns="0" rIns="0">
            <a:spAutoFit/>
          </a:bodyPr>
          <a:lstStyle/>
          <a:p>
            <a:pPr algn="l">
              <a:lnSpc>
                <a:spcPts val="2379"/>
              </a:lnSpc>
            </a:pPr>
            <a:r>
              <a:rPr lang="en-US" sz="1699" spc="93" b="true">
                <a:solidFill>
                  <a:srgbClr val="FFFFFF"/>
                </a:solidFill>
                <a:latin typeface="Open Sauce Bold"/>
                <a:ea typeface="Open Sauce Bold"/>
                <a:cs typeface="Open Sauce Bold"/>
                <a:sym typeface="Open Sauce Bold"/>
              </a:rPr>
              <a:t>Chat Google Generative AI</a:t>
            </a:r>
          </a:p>
          <a:p>
            <a:pPr algn="l">
              <a:lnSpc>
                <a:spcPts val="2379"/>
              </a:lnSpc>
            </a:pPr>
          </a:p>
          <a:p>
            <a:pPr algn="l">
              <a:lnSpc>
                <a:spcPts val="2379"/>
              </a:lnSpc>
            </a:pPr>
            <a:r>
              <a:rPr lang="en-US" sz="1699" spc="93">
                <a:solidFill>
                  <a:srgbClr val="FFFFFF"/>
                </a:solidFill>
                <a:latin typeface="Open Sauce"/>
                <a:ea typeface="Open Sauce"/>
                <a:cs typeface="Open Sauce"/>
                <a:sym typeface="Open Sauce"/>
              </a:rPr>
              <a:t>Allows user interaction with Google’s generative Ai model ‘Gemini’ via API</a:t>
            </a:r>
          </a:p>
          <a:p>
            <a:pPr algn="l">
              <a:lnSpc>
                <a:spcPts val="2379"/>
              </a:lnSpc>
            </a:pPr>
            <a:r>
              <a:rPr lang="en-US" sz="1699" spc="93">
                <a:solidFill>
                  <a:srgbClr val="FFFFFF"/>
                </a:solidFill>
                <a:latin typeface="Open Sauce"/>
                <a:ea typeface="Open Sauce"/>
                <a:cs typeface="Open Sauce"/>
                <a:sym typeface="Open Sauce"/>
              </a:rPr>
              <a:t>API key is injected into environment of the program to allow communication with Google Gemini’s API.</a:t>
            </a:r>
          </a:p>
          <a:p>
            <a:pPr algn="l">
              <a:lnSpc>
                <a:spcPts val="2379"/>
              </a:lnSpc>
              <a:spcBef>
                <a:spcPct val="0"/>
              </a:spcBef>
            </a:pPr>
          </a:p>
        </p:txBody>
      </p:sp>
      <p:sp>
        <p:nvSpPr>
          <p:cNvPr name="Freeform 9" id="9"/>
          <p:cNvSpPr/>
          <p:nvPr/>
        </p:nvSpPr>
        <p:spPr>
          <a:xfrm flipH="false" flipV="false" rot="0">
            <a:off x="10049675" y="5531670"/>
            <a:ext cx="830848" cy="830848"/>
          </a:xfrm>
          <a:custGeom>
            <a:avLst/>
            <a:gdLst/>
            <a:ahLst/>
            <a:cxnLst/>
            <a:rect r="r" b="b" t="t" l="l"/>
            <a:pathLst>
              <a:path h="830848" w="830848">
                <a:moveTo>
                  <a:pt x="0" y="0"/>
                </a:moveTo>
                <a:lnTo>
                  <a:pt x="830849" y="0"/>
                </a:lnTo>
                <a:lnTo>
                  <a:pt x="830849" y="830849"/>
                </a:lnTo>
                <a:lnTo>
                  <a:pt x="0" y="83084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AutoShape 10" id="10"/>
          <p:cNvSpPr/>
          <p:nvPr/>
        </p:nvSpPr>
        <p:spPr>
          <a:xfrm>
            <a:off x="11233958" y="5153025"/>
            <a:ext cx="5518357" cy="0"/>
          </a:xfrm>
          <a:prstGeom prst="line">
            <a:avLst/>
          </a:prstGeom>
          <a:ln cap="flat" w="19050">
            <a:solidFill>
              <a:srgbClr val="D48EFF"/>
            </a:solidFill>
            <a:prstDash val="solid"/>
            <a:headEnd type="none" len="sm" w="sm"/>
            <a:tailEnd type="none" len="sm" w="sm"/>
          </a:ln>
        </p:spPr>
      </p:sp>
      <p:sp>
        <p:nvSpPr>
          <p:cNvPr name="AutoShape 11" id="11"/>
          <p:cNvSpPr/>
          <p:nvPr/>
        </p:nvSpPr>
        <p:spPr>
          <a:xfrm>
            <a:off x="11233958" y="8478607"/>
            <a:ext cx="5518357" cy="0"/>
          </a:xfrm>
          <a:prstGeom prst="line">
            <a:avLst/>
          </a:prstGeom>
          <a:ln cap="flat" w="19050">
            <a:solidFill>
              <a:srgbClr val="D48EFF"/>
            </a:solidFill>
            <a:prstDash val="solid"/>
            <a:headEnd type="none" len="sm" w="sm"/>
            <a:tailEnd type="none" len="sm" w="sm"/>
          </a:ln>
        </p:spPr>
      </p:sp>
      <p:sp>
        <p:nvSpPr>
          <p:cNvPr name="Freeform 12" id="12"/>
          <p:cNvSpPr/>
          <p:nvPr/>
        </p:nvSpPr>
        <p:spPr>
          <a:xfrm flipH="false" flipV="true" rot="920133">
            <a:off x="611631" y="-1714325"/>
            <a:ext cx="6393249" cy="5486050"/>
          </a:xfrm>
          <a:custGeom>
            <a:avLst/>
            <a:gdLst/>
            <a:ahLst/>
            <a:cxnLst/>
            <a:rect r="r" b="b" t="t" l="l"/>
            <a:pathLst>
              <a:path h="5486050" w="6393249">
                <a:moveTo>
                  <a:pt x="0" y="5486050"/>
                </a:moveTo>
                <a:lnTo>
                  <a:pt x="6393249" y="5486050"/>
                </a:lnTo>
                <a:lnTo>
                  <a:pt x="6393249" y="0"/>
                </a:lnTo>
                <a:lnTo>
                  <a:pt x="0" y="0"/>
                </a:lnTo>
                <a:lnTo>
                  <a:pt x="0" y="548605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3" id="13"/>
          <p:cNvSpPr/>
          <p:nvPr/>
        </p:nvSpPr>
        <p:spPr>
          <a:xfrm flipH="false" flipV="true" rot="920133">
            <a:off x="7138277" y="-3644419"/>
            <a:ext cx="7824235" cy="6713981"/>
          </a:xfrm>
          <a:custGeom>
            <a:avLst/>
            <a:gdLst/>
            <a:ahLst/>
            <a:cxnLst/>
            <a:rect r="r" b="b" t="t" l="l"/>
            <a:pathLst>
              <a:path h="6713981" w="7824235">
                <a:moveTo>
                  <a:pt x="0" y="6713981"/>
                </a:moveTo>
                <a:lnTo>
                  <a:pt x="7824235" y="6713981"/>
                </a:lnTo>
                <a:lnTo>
                  <a:pt x="7824235" y="0"/>
                </a:lnTo>
                <a:lnTo>
                  <a:pt x="0" y="0"/>
                </a:lnTo>
                <a:lnTo>
                  <a:pt x="0" y="6713981"/>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4" id="14"/>
          <p:cNvSpPr/>
          <p:nvPr/>
        </p:nvSpPr>
        <p:spPr>
          <a:xfrm flipH="true" flipV="false" rot="1700970">
            <a:off x="14311205" y="986223"/>
            <a:ext cx="4668859" cy="2039110"/>
          </a:xfrm>
          <a:custGeom>
            <a:avLst/>
            <a:gdLst/>
            <a:ahLst/>
            <a:cxnLst/>
            <a:rect r="r" b="b" t="t" l="l"/>
            <a:pathLst>
              <a:path h="2039110" w="4668859">
                <a:moveTo>
                  <a:pt x="4668859" y="0"/>
                </a:moveTo>
                <a:lnTo>
                  <a:pt x="0" y="0"/>
                </a:lnTo>
                <a:lnTo>
                  <a:pt x="0" y="2039110"/>
                </a:lnTo>
                <a:lnTo>
                  <a:pt x="4668859" y="2039110"/>
                </a:lnTo>
                <a:lnTo>
                  <a:pt x="4668859" y="0"/>
                </a:lnTo>
                <a:close/>
              </a:path>
            </a:pathLst>
          </a:custGeom>
          <a:blipFill>
            <a:blip r:embed="rId9"/>
            <a:stretch>
              <a:fillRect l="0" t="0" r="0" b="0"/>
            </a:stretch>
          </a:blipFill>
        </p:spPr>
      </p:sp>
      <p:sp>
        <p:nvSpPr>
          <p:cNvPr name="Freeform 15" id="15"/>
          <p:cNvSpPr/>
          <p:nvPr/>
        </p:nvSpPr>
        <p:spPr>
          <a:xfrm flipH="false" flipV="false" rot="994422">
            <a:off x="563915" y="2239988"/>
            <a:ext cx="9613994" cy="7697479"/>
          </a:xfrm>
          <a:custGeom>
            <a:avLst/>
            <a:gdLst/>
            <a:ahLst/>
            <a:cxnLst/>
            <a:rect r="r" b="b" t="t" l="l"/>
            <a:pathLst>
              <a:path h="7697479" w="9613994">
                <a:moveTo>
                  <a:pt x="0" y="0"/>
                </a:moveTo>
                <a:lnTo>
                  <a:pt x="9613994" y="0"/>
                </a:lnTo>
                <a:lnTo>
                  <a:pt x="9613994" y="7697479"/>
                </a:lnTo>
                <a:lnTo>
                  <a:pt x="0" y="7697479"/>
                </a:lnTo>
                <a:lnTo>
                  <a:pt x="0" y="0"/>
                </a:lnTo>
                <a:close/>
              </a:path>
            </a:pathLst>
          </a:custGeom>
          <a:blipFill>
            <a:blip r:embed="rId10"/>
            <a:stretch>
              <a:fillRect l="0" t="0" r="0" b="0"/>
            </a:stretch>
          </a:blipFill>
        </p:spPr>
      </p:sp>
      <p:sp>
        <p:nvSpPr>
          <p:cNvPr name="TextBox 16" id="16"/>
          <p:cNvSpPr txBox="true"/>
          <p:nvPr/>
        </p:nvSpPr>
        <p:spPr>
          <a:xfrm rot="0">
            <a:off x="10295334" y="5678181"/>
            <a:ext cx="339531" cy="525659"/>
          </a:xfrm>
          <a:prstGeom prst="rect">
            <a:avLst/>
          </a:prstGeom>
        </p:spPr>
        <p:txBody>
          <a:bodyPr anchor="t" rtlCol="false" tIns="0" lIns="0" bIns="0" rIns="0">
            <a:spAutoFit/>
          </a:bodyPr>
          <a:lstStyle/>
          <a:p>
            <a:pPr algn="ctr">
              <a:lnSpc>
                <a:spcPts val="4363"/>
              </a:lnSpc>
              <a:spcBef>
                <a:spcPct val="0"/>
              </a:spcBef>
            </a:pPr>
            <a:r>
              <a:rPr lang="en-US" sz="3116">
                <a:solidFill>
                  <a:srgbClr val="EED3FF"/>
                </a:solidFill>
                <a:latin typeface="Zen Dots"/>
                <a:ea typeface="Zen Dots"/>
                <a:cs typeface="Zen Dots"/>
                <a:sym typeface="Zen Dots"/>
              </a:rPr>
              <a:t>3</a:t>
            </a:r>
          </a:p>
        </p:txBody>
      </p:sp>
      <p:sp>
        <p:nvSpPr>
          <p:cNvPr name="TextBox 17" id="17"/>
          <p:cNvSpPr txBox="true"/>
          <p:nvPr/>
        </p:nvSpPr>
        <p:spPr>
          <a:xfrm rot="0">
            <a:off x="11233958" y="5643164"/>
            <a:ext cx="4502735" cy="2642669"/>
          </a:xfrm>
          <a:prstGeom prst="rect">
            <a:avLst/>
          </a:prstGeom>
        </p:spPr>
        <p:txBody>
          <a:bodyPr anchor="t" rtlCol="false" tIns="0" lIns="0" bIns="0" rIns="0">
            <a:spAutoFit/>
          </a:bodyPr>
          <a:lstStyle/>
          <a:p>
            <a:pPr algn="l">
              <a:lnSpc>
                <a:spcPts val="2379"/>
              </a:lnSpc>
            </a:pPr>
            <a:r>
              <a:rPr lang="en-US" sz="1699" spc="93" b="true">
                <a:solidFill>
                  <a:srgbClr val="FFFFFF"/>
                </a:solidFill>
                <a:latin typeface="Open Sauce Bold"/>
                <a:ea typeface="Open Sauce Bold"/>
                <a:cs typeface="Open Sauce Bold"/>
                <a:sym typeface="Open Sauce Bold"/>
              </a:rPr>
              <a:t>Web Base Loader</a:t>
            </a:r>
          </a:p>
          <a:p>
            <a:pPr algn="l">
              <a:lnSpc>
                <a:spcPts val="2379"/>
              </a:lnSpc>
            </a:pPr>
          </a:p>
          <a:p>
            <a:pPr algn="l">
              <a:lnSpc>
                <a:spcPts val="2379"/>
              </a:lnSpc>
              <a:spcBef>
                <a:spcPct val="0"/>
              </a:spcBef>
            </a:pPr>
            <a:r>
              <a:rPr lang="en-US" sz="1699" spc="93">
                <a:solidFill>
                  <a:srgbClr val="FFFFFF"/>
                </a:solidFill>
                <a:latin typeface="Open Sauce"/>
                <a:ea typeface="Open Sauce"/>
                <a:cs typeface="Open Sauce"/>
                <a:sym typeface="Open Sauce"/>
              </a:rPr>
              <a:t>Load content from the specified web pages by scraping them. It retrieves HTML code, parses it to extract useful text (such as paragraphs, headings), and converts the content into Document objects containing the extracted text.</a:t>
            </a:r>
          </a:p>
        </p:txBody>
      </p:sp>
      <p:sp>
        <p:nvSpPr>
          <p:cNvPr name="TextBox 18" id="18"/>
          <p:cNvSpPr txBox="true"/>
          <p:nvPr/>
        </p:nvSpPr>
        <p:spPr>
          <a:xfrm rot="0">
            <a:off x="9435917" y="1241263"/>
            <a:ext cx="5138581" cy="506618"/>
          </a:xfrm>
          <a:prstGeom prst="rect">
            <a:avLst/>
          </a:prstGeom>
        </p:spPr>
        <p:txBody>
          <a:bodyPr anchor="t" rtlCol="false" tIns="0" lIns="0" bIns="0" rIns="0">
            <a:spAutoFit/>
          </a:bodyPr>
          <a:lstStyle/>
          <a:p>
            <a:pPr algn="ctr">
              <a:lnSpc>
                <a:spcPts val="4102"/>
              </a:lnSpc>
              <a:spcBef>
                <a:spcPct val="0"/>
              </a:spcBef>
            </a:pPr>
            <a:r>
              <a:rPr lang="en-US" sz="2930">
                <a:solidFill>
                  <a:srgbClr val="EED3FF"/>
                </a:solidFill>
                <a:latin typeface="Zen Dots"/>
                <a:ea typeface="Zen Dots"/>
                <a:cs typeface="Zen Dots"/>
                <a:sym typeface="Zen Dots"/>
              </a:rPr>
              <a:t>LangChain Framework</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90947"/>
        </a:solidFill>
      </p:bgPr>
    </p:bg>
    <p:spTree>
      <p:nvGrpSpPr>
        <p:cNvPr id="1" name=""/>
        <p:cNvGrpSpPr/>
        <p:nvPr/>
      </p:nvGrpSpPr>
      <p:grpSpPr>
        <a:xfrm>
          <a:off x="0" y="0"/>
          <a:ext cx="0" cy="0"/>
          <a:chOff x="0" y="0"/>
          <a:chExt cx="0" cy="0"/>
        </a:xfrm>
      </p:grpSpPr>
      <p:sp>
        <p:nvSpPr>
          <p:cNvPr name="Freeform 2" id="2"/>
          <p:cNvSpPr/>
          <p:nvPr/>
        </p:nvSpPr>
        <p:spPr>
          <a:xfrm flipH="false" flipV="true" rot="920133">
            <a:off x="-878045" y="-3330436"/>
            <a:ext cx="8690688" cy="7457484"/>
          </a:xfrm>
          <a:custGeom>
            <a:avLst/>
            <a:gdLst/>
            <a:ahLst/>
            <a:cxnLst/>
            <a:rect r="r" b="b" t="t" l="l"/>
            <a:pathLst>
              <a:path h="7457484" w="8690688">
                <a:moveTo>
                  <a:pt x="0" y="7457484"/>
                </a:moveTo>
                <a:lnTo>
                  <a:pt x="8690687" y="7457484"/>
                </a:lnTo>
                <a:lnTo>
                  <a:pt x="8690687" y="0"/>
                </a:lnTo>
                <a:lnTo>
                  <a:pt x="0" y="0"/>
                </a:lnTo>
                <a:lnTo>
                  <a:pt x="0" y="7457484"/>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7679049" y="-1080449"/>
            <a:ext cx="10670738" cy="10670738"/>
          </a:xfrm>
          <a:custGeom>
            <a:avLst/>
            <a:gdLst/>
            <a:ahLst/>
            <a:cxnLst/>
            <a:rect r="r" b="b" t="t" l="l"/>
            <a:pathLst>
              <a:path h="10670738" w="10670738">
                <a:moveTo>
                  <a:pt x="0" y="0"/>
                </a:moveTo>
                <a:lnTo>
                  <a:pt x="10670738" y="0"/>
                </a:lnTo>
                <a:lnTo>
                  <a:pt x="10670738" y="10670738"/>
                </a:lnTo>
                <a:lnTo>
                  <a:pt x="0" y="10670738"/>
                </a:lnTo>
                <a:lnTo>
                  <a:pt x="0" y="0"/>
                </a:lnTo>
                <a:close/>
              </a:path>
            </a:pathLst>
          </a:custGeom>
          <a:blipFill>
            <a:blip r:embed="rId4">
              <a:alphaModFix amt="24000"/>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15137818" y="219674"/>
            <a:ext cx="6423939" cy="5512385"/>
          </a:xfrm>
          <a:custGeom>
            <a:avLst/>
            <a:gdLst/>
            <a:ahLst/>
            <a:cxnLst/>
            <a:rect r="r" b="b" t="t" l="l"/>
            <a:pathLst>
              <a:path h="5512385" w="6423939">
                <a:moveTo>
                  <a:pt x="0" y="0"/>
                </a:moveTo>
                <a:lnTo>
                  <a:pt x="6423939" y="0"/>
                </a:lnTo>
                <a:lnTo>
                  <a:pt x="6423939" y="5512385"/>
                </a:lnTo>
                <a:lnTo>
                  <a:pt x="0" y="551238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4204235" y="-191869"/>
            <a:ext cx="10670738" cy="10670738"/>
          </a:xfrm>
          <a:custGeom>
            <a:avLst/>
            <a:gdLst/>
            <a:ahLst/>
            <a:cxnLst/>
            <a:rect r="r" b="b" t="t" l="l"/>
            <a:pathLst>
              <a:path h="10670738" w="10670738">
                <a:moveTo>
                  <a:pt x="0" y="0"/>
                </a:moveTo>
                <a:lnTo>
                  <a:pt x="10670738" y="0"/>
                </a:lnTo>
                <a:lnTo>
                  <a:pt x="10670738" y="10670738"/>
                </a:lnTo>
                <a:lnTo>
                  <a:pt x="0" y="10670738"/>
                </a:lnTo>
                <a:lnTo>
                  <a:pt x="0" y="0"/>
                </a:lnTo>
                <a:close/>
              </a:path>
            </a:pathLst>
          </a:custGeom>
          <a:blipFill>
            <a:blip r:embed="rId4">
              <a:alphaModFix amt="24000"/>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639918" y="8138568"/>
            <a:ext cx="19567836" cy="7386858"/>
          </a:xfrm>
          <a:custGeom>
            <a:avLst/>
            <a:gdLst/>
            <a:ahLst/>
            <a:cxnLst/>
            <a:rect r="r" b="b" t="t" l="l"/>
            <a:pathLst>
              <a:path h="7386858" w="19567836">
                <a:moveTo>
                  <a:pt x="0" y="0"/>
                </a:moveTo>
                <a:lnTo>
                  <a:pt x="19567836" y="0"/>
                </a:lnTo>
                <a:lnTo>
                  <a:pt x="19567836" y="7386858"/>
                </a:lnTo>
                <a:lnTo>
                  <a:pt x="0" y="7386858"/>
                </a:lnTo>
                <a:lnTo>
                  <a:pt x="0" y="0"/>
                </a:lnTo>
                <a:close/>
              </a:path>
            </a:pathLst>
          </a:custGeom>
          <a:blipFill>
            <a:blip r:embed="rId6"/>
            <a:stretch>
              <a:fillRect l="0" t="0" r="0" b="0"/>
            </a:stretch>
          </a:blipFill>
        </p:spPr>
      </p:sp>
      <p:sp>
        <p:nvSpPr>
          <p:cNvPr name="Freeform 7" id="7"/>
          <p:cNvSpPr/>
          <p:nvPr/>
        </p:nvSpPr>
        <p:spPr>
          <a:xfrm flipH="false" flipV="false" rot="0">
            <a:off x="4602301" y="486640"/>
            <a:ext cx="830848" cy="830848"/>
          </a:xfrm>
          <a:custGeom>
            <a:avLst/>
            <a:gdLst/>
            <a:ahLst/>
            <a:cxnLst/>
            <a:rect r="r" b="b" t="t" l="l"/>
            <a:pathLst>
              <a:path h="830848" w="830848">
                <a:moveTo>
                  <a:pt x="0" y="0"/>
                </a:moveTo>
                <a:lnTo>
                  <a:pt x="830848" y="0"/>
                </a:lnTo>
                <a:lnTo>
                  <a:pt x="830848" y="830848"/>
                </a:lnTo>
                <a:lnTo>
                  <a:pt x="0" y="83084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4822803" y="605897"/>
            <a:ext cx="381782" cy="525659"/>
          </a:xfrm>
          <a:prstGeom prst="rect">
            <a:avLst/>
          </a:prstGeom>
        </p:spPr>
        <p:txBody>
          <a:bodyPr anchor="t" rtlCol="false" tIns="0" lIns="0" bIns="0" rIns="0">
            <a:spAutoFit/>
          </a:bodyPr>
          <a:lstStyle/>
          <a:p>
            <a:pPr algn="ctr">
              <a:lnSpc>
                <a:spcPts val="4363"/>
              </a:lnSpc>
              <a:spcBef>
                <a:spcPct val="0"/>
              </a:spcBef>
            </a:pPr>
            <a:r>
              <a:rPr lang="en-US" sz="3116">
                <a:solidFill>
                  <a:srgbClr val="EED3FF"/>
                </a:solidFill>
                <a:latin typeface="Zen Dots"/>
                <a:ea typeface="Zen Dots"/>
                <a:cs typeface="Zen Dots"/>
                <a:sym typeface="Zen Dots"/>
              </a:rPr>
              <a:t>4</a:t>
            </a:r>
          </a:p>
        </p:txBody>
      </p:sp>
      <p:sp>
        <p:nvSpPr>
          <p:cNvPr name="TextBox 9" id="9"/>
          <p:cNvSpPr txBox="true"/>
          <p:nvPr/>
        </p:nvSpPr>
        <p:spPr>
          <a:xfrm rot="0">
            <a:off x="5792927" y="581679"/>
            <a:ext cx="6176753" cy="2042501"/>
          </a:xfrm>
          <a:prstGeom prst="rect">
            <a:avLst/>
          </a:prstGeom>
        </p:spPr>
        <p:txBody>
          <a:bodyPr anchor="t" rtlCol="false" tIns="0" lIns="0" bIns="0" rIns="0">
            <a:spAutoFit/>
          </a:bodyPr>
          <a:lstStyle/>
          <a:p>
            <a:pPr algn="l">
              <a:lnSpc>
                <a:spcPts val="2387"/>
              </a:lnSpc>
            </a:pPr>
            <a:r>
              <a:rPr lang="en-US" sz="1705" spc="93">
                <a:solidFill>
                  <a:srgbClr val="FFFFFF"/>
                </a:solidFill>
                <a:latin typeface="Open Sauce"/>
                <a:ea typeface="Open Sauce"/>
                <a:cs typeface="Open Sauce"/>
                <a:sym typeface="Open Sauce"/>
              </a:rPr>
              <a:t>T</a:t>
            </a:r>
            <a:r>
              <a:rPr lang="en-US" sz="1705" spc="93" b="true">
                <a:solidFill>
                  <a:srgbClr val="FFFFFF"/>
                </a:solidFill>
                <a:latin typeface="Open Sauce Bold"/>
                <a:ea typeface="Open Sauce Bold"/>
                <a:cs typeface="Open Sauce Bold"/>
                <a:sym typeface="Open Sauce Bold"/>
              </a:rPr>
              <a:t>ext Splitters</a:t>
            </a:r>
          </a:p>
          <a:p>
            <a:pPr algn="l">
              <a:lnSpc>
                <a:spcPts val="2387"/>
              </a:lnSpc>
            </a:pPr>
          </a:p>
          <a:p>
            <a:pPr algn="l">
              <a:lnSpc>
                <a:spcPts val="2387"/>
              </a:lnSpc>
              <a:spcBef>
                <a:spcPct val="0"/>
              </a:spcBef>
            </a:pPr>
            <a:r>
              <a:rPr lang="en-US" sz="1705" spc="93">
                <a:solidFill>
                  <a:srgbClr val="FFFFFF"/>
                </a:solidFill>
                <a:latin typeface="Open Sauce"/>
                <a:ea typeface="Open Sauce"/>
                <a:cs typeface="Open Sauce"/>
                <a:sym typeface="Open Sauce"/>
              </a:rPr>
              <a:t>Langchain component used to split large documents into smaller chunks based on size (1000 characters) to ensure that documents can be processed and embedded without overwhelming the model or vector store.</a:t>
            </a:r>
          </a:p>
        </p:txBody>
      </p:sp>
      <p:sp>
        <p:nvSpPr>
          <p:cNvPr name="Freeform 10" id="10"/>
          <p:cNvSpPr/>
          <p:nvPr/>
        </p:nvSpPr>
        <p:spPr>
          <a:xfrm flipH="false" flipV="false" rot="0">
            <a:off x="4598270" y="5002478"/>
            <a:ext cx="830848" cy="830848"/>
          </a:xfrm>
          <a:custGeom>
            <a:avLst/>
            <a:gdLst/>
            <a:ahLst/>
            <a:cxnLst/>
            <a:rect r="r" b="b" t="t" l="l"/>
            <a:pathLst>
              <a:path h="830848" w="830848">
                <a:moveTo>
                  <a:pt x="0" y="0"/>
                </a:moveTo>
                <a:lnTo>
                  <a:pt x="830848" y="0"/>
                </a:lnTo>
                <a:lnTo>
                  <a:pt x="830848" y="830849"/>
                </a:lnTo>
                <a:lnTo>
                  <a:pt x="0" y="83084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AutoShape 11" id="11"/>
          <p:cNvSpPr/>
          <p:nvPr/>
        </p:nvSpPr>
        <p:spPr>
          <a:xfrm>
            <a:off x="5702255" y="2671235"/>
            <a:ext cx="5933854" cy="0"/>
          </a:xfrm>
          <a:prstGeom prst="line">
            <a:avLst/>
          </a:prstGeom>
          <a:ln cap="flat" w="19050">
            <a:solidFill>
              <a:srgbClr val="D48EFF"/>
            </a:solidFill>
            <a:prstDash val="solid"/>
            <a:headEnd type="none" len="sm" w="sm"/>
            <a:tailEnd type="none" len="sm" w="sm"/>
          </a:ln>
        </p:spPr>
      </p:sp>
      <p:sp>
        <p:nvSpPr>
          <p:cNvPr name="AutoShape 12" id="12"/>
          <p:cNvSpPr/>
          <p:nvPr/>
        </p:nvSpPr>
        <p:spPr>
          <a:xfrm>
            <a:off x="5792927" y="7424300"/>
            <a:ext cx="5933854" cy="0"/>
          </a:xfrm>
          <a:prstGeom prst="line">
            <a:avLst/>
          </a:prstGeom>
          <a:ln cap="flat" w="19050">
            <a:solidFill>
              <a:srgbClr val="D48EFF"/>
            </a:solidFill>
            <a:prstDash val="solid"/>
            <a:headEnd type="none" len="sm" w="sm"/>
            <a:tailEnd type="none" len="sm" w="sm"/>
          </a:ln>
        </p:spPr>
      </p:sp>
      <p:sp>
        <p:nvSpPr>
          <p:cNvPr name="Freeform 13" id="13"/>
          <p:cNvSpPr/>
          <p:nvPr/>
        </p:nvSpPr>
        <p:spPr>
          <a:xfrm flipH="false" flipV="true" rot="920133">
            <a:off x="5977461" y="-3476605"/>
            <a:ext cx="7824235" cy="6713981"/>
          </a:xfrm>
          <a:custGeom>
            <a:avLst/>
            <a:gdLst/>
            <a:ahLst/>
            <a:cxnLst/>
            <a:rect r="r" b="b" t="t" l="l"/>
            <a:pathLst>
              <a:path h="6713981" w="7824235">
                <a:moveTo>
                  <a:pt x="0" y="6713980"/>
                </a:moveTo>
                <a:lnTo>
                  <a:pt x="7824235" y="6713980"/>
                </a:lnTo>
                <a:lnTo>
                  <a:pt x="7824235" y="0"/>
                </a:lnTo>
                <a:lnTo>
                  <a:pt x="0" y="0"/>
                </a:lnTo>
                <a:lnTo>
                  <a:pt x="0" y="671398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14" id="14"/>
          <p:cNvSpPr/>
          <p:nvPr/>
        </p:nvSpPr>
        <p:spPr>
          <a:xfrm flipH="false" flipV="false" rot="2943066">
            <a:off x="-1012529" y="7124959"/>
            <a:ext cx="5513397" cy="1915940"/>
          </a:xfrm>
          <a:custGeom>
            <a:avLst/>
            <a:gdLst/>
            <a:ahLst/>
            <a:cxnLst/>
            <a:rect r="r" b="b" t="t" l="l"/>
            <a:pathLst>
              <a:path h="1915940" w="5513397">
                <a:moveTo>
                  <a:pt x="0" y="0"/>
                </a:moveTo>
                <a:lnTo>
                  <a:pt x="5513398" y="0"/>
                </a:lnTo>
                <a:lnTo>
                  <a:pt x="5513398" y="1915940"/>
                </a:lnTo>
                <a:lnTo>
                  <a:pt x="0" y="1915940"/>
                </a:lnTo>
                <a:lnTo>
                  <a:pt x="0" y="0"/>
                </a:lnTo>
                <a:close/>
              </a:path>
            </a:pathLst>
          </a:custGeom>
          <a:blipFill>
            <a:blip r:embed="rId9"/>
            <a:stretch>
              <a:fillRect l="0" t="0" r="0" b="-25680"/>
            </a:stretch>
          </a:blipFill>
        </p:spPr>
      </p:sp>
      <p:sp>
        <p:nvSpPr>
          <p:cNvPr name="TextBox 15" id="15"/>
          <p:cNvSpPr txBox="true"/>
          <p:nvPr/>
        </p:nvSpPr>
        <p:spPr>
          <a:xfrm rot="0">
            <a:off x="5702255" y="5152928"/>
            <a:ext cx="5933854" cy="2042501"/>
          </a:xfrm>
          <a:prstGeom prst="rect">
            <a:avLst/>
          </a:prstGeom>
        </p:spPr>
        <p:txBody>
          <a:bodyPr anchor="t" rtlCol="false" tIns="0" lIns="0" bIns="0" rIns="0">
            <a:spAutoFit/>
          </a:bodyPr>
          <a:lstStyle/>
          <a:p>
            <a:pPr algn="l">
              <a:lnSpc>
                <a:spcPts val="2387"/>
              </a:lnSpc>
            </a:pPr>
            <a:r>
              <a:rPr lang="en-US" sz="1705" spc="93" b="true">
                <a:solidFill>
                  <a:srgbClr val="FFFFFF"/>
                </a:solidFill>
                <a:latin typeface="Open Sauce Bold"/>
                <a:ea typeface="Open Sauce Bold"/>
                <a:cs typeface="Open Sauce Bold"/>
                <a:sym typeface="Open Sauce Bold"/>
              </a:rPr>
              <a:t>Vector Store</a:t>
            </a:r>
          </a:p>
          <a:p>
            <a:pPr algn="l">
              <a:lnSpc>
                <a:spcPts val="2387"/>
              </a:lnSpc>
            </a:pPr>
          </a:p>
          <a:p>
            <a:pPr algn="l">
              <a:lnSpc>
                <a:spcPts val="2387"/>
              </a:lnSpc>
              <a:spcBef>
                <a:spcPct val="0"/>
              </a:spcBef>
            </a:pPr>
            <a:r>
              <a:rPr lang="en-US" sz="1705" spc="93">
                <a:solidFill>
                  <a:srgbClr val="FFFFFF"/>
                </a:solidFill>
                <a:latin typeface="Open Sauce"/>
                <a:ea typeface="Open Sauce"/>
                <a:cs typeface="Open Sauce"/>
                <a:sym typeface="Open Sauce"/>
              </a:rPr>
              <a:t>Langchain component that stores embeddings of documents. Chroma is a tool used to create and manage the vector database that stores these embeddings. The Chroma client is used to interact with the vector store.</a:t>
            </a:r>
          </a:p>
        </p:txBody>
      </p:sp>
      <p:sp>
        <p:nvSpPr>
          <p:cNvPr name="Freeform 16" id="16"/>
          <p:cNvSpPr/>
          <p:nvPr/>
        </p:nvSpPr>
        <p:spPr>
          <a:xfrm flipH="true" flipV="false" rot="-424943">
            <a:off x="11083349" y="1534088"/>
            <a:ext cx="7303716" cy="8363034"/>
          </a:xfrm>
          <a:custGeom>
            <a:avLst/>
            <a:gdLst/>
            <a:ahLst/>
            <a:cxnLst/>
            <a:rect r="r" b="b" t="t" l="l"/>
            <a:pathLst>
              <a:path h="8363034" w="7303716">
                <a:moveTo>
                  <a:pt x="7303717" y="0"/>
                </a:moveTo>
                <a:lnTo>
                  <a:pt x="0" y="0"/>
                </a:lnTo>
                <a:lnTo>
                  <a:pt x="0" y="8363034"/>
                </a:lnTo>
                <a:lnTo>
                  <a:pt x="7303717" y="8363034"/>
                </a:lnTo>
                <a:lnTo>
                  <a:pt x="7303717" y="0"/>
                </a:lnTo>
                <a:close/>
              </a:path>
            </a:pathLst>
          </a:custGeom>
          <a:blipFill>
            <a:blip r:embed="rId10"/>
            <a:stretch>
              <a:fillRect l="0" t="0" r="0" b="0"/>
            </a:stretch>
          </a:blipFill>
        </p:spPr>
      </p:sp>
      <p:sp>
        <p:nvSpPr>
          <p:cNvPr name="TextBox 17" id="17"/>
          <p:cNvSpPr txBox="true"/>
          <p:nvPr/>
        </p:nvSpPr>
        <p:spPr>
          <a:xfrm rot="0">
            <a:off x="4822803" y="5076825"/>
            <a:ext cx="373720" cy="525615"/>
          </a:xfrm>
          <a:prstGeom prst="rect">
            <a:avLst/>
          </a:prstGeom>
        </p:spPr>
        <p:txBody>
          <a:bodyPr anchor="t" rtlCol="false" tIns="0" lIns="0" bIns="0" rIns="0">
            <a:spAutoFit/>
          </a:bodyPr>
          <a:lstStyle/>
          <a:p>
            <a:pPr algn="ctr">
              <a:lnSpc>
                <a:spcPts val="4363"/>
              </a:lnSpc>
              <a:spcBef>
                <a:spcPct val="0"/>
              </a:spcBef>
            </a:pPr>
            <a:r>
              <a:rPr lang="en-US" sz="3116">
                <a:solidFill>
                  <a:srgbClr val="EED3FF"/>
                </a:solidFill>
                <a:latin typeface="Zen Dots"/>
                <a:ea typeface="Zen Dots"/>
                <a:cs typeface="Zen Dots"/>
                <a:sym typeface="Zen Dots"/>
              </a:rPr>
              <a:t>6</a:t>
            </a:r>
          </a:p>
        </p:txBody>
      </p:sp>
      <p:sp>
        <p:nvSpPr>
          <p:cNvPr name="Freeform 18" id="18"/>
          <p:cNvSpPr/>
          <p:nvPr/>
        </p:nvSpPr>
        <p:spPr>
          <a:xfrm flipH="false" flipV="false" rot="0">
            <a:off x="4614931" y="2946263"/>
            <a:ext cx="830848" cy="830848"/>
          </a:xfrm>
          <a:custGeom>
            <a:avLst/>
            <a:gdLst/>
            <a:ahLst/>
            <a:cxnLst/>
            <a:rect r="r" b="b" t="t" l="l"/>
            <a:pathLst>
              <a:path h="830848" w="830848">
                <a:moveTo>
                  <a:pt x="0" y="0"/>
                </a:moveTo>
                <a:lnTo>
                  <a:pt x="830848" y="0"/>
                </a:lnTo>
                <a:lnTo>
                  <a:pt x="830848" y="830848"/>
                </a:lnTo>
                <a:lnTo>
                  <a:pt x="0" y="83084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19" id="19"/>
          <p:cNvSpPr txBox="true"/>
          <p:nvPr/>
        </p:nvSpPr>
        <p:spPr>
          <a:xfrm rot="0">
            <a:off x="4856125" y="3053090"/>
            <a:ext cx="348461" cy="525659"/>
          </a:xfrm>
          <a:prstGeom prst="rect">
            <a:avLst/>
          </a:prstGeom>
        </p:spPr>
        <p:txBody>
          <a:bodyPr anchor="t" rtlCol="false" tIns="0" lIns="0" bIns="0" rIns="0">
            <a:spAutoFit/>
          </a:bodyPr>
          <a:lstStyle/>
          <a:p>
            <a:pPr algn="ctr">
              <a:lnSpc>
                <a:spcPts val="4363"/>
              </a:lnSpc>
              <a:spcBef>
                <a:spcPct val="0"/>
              </a:spcBef>
            </a:pPr>
            <a:r>
              <a:rPr lang="en-US" sz="3116">
                <a:solidFill>
                  <a:srgbClr val="EED3FF"/>
                </a:solidFill>
                <a:latin typeface="Zen Dots"/>
                <a:ea typeface="Zen Dots"/>
                <a:cs typeface="Zen Dots"/>
                <a:sym typeface="Zen Dots"/>
              </a:rPr>
              <a:t>5</a:t>
            </a:r>
          </a:p>
        </p:txBody>
      </p:sp>
      <p:sp>
        <p:nvSpPr>
          <p:cNvPr name="TextBox 20" id="20"/>
          <p:cNvSpPr txBox="true"/>
          <p:nvPr/>
        </p:nvSpPr>
        <p:spPr>
          <a:xfrm rot="0">
            <a:off x="5792927" y="2927213"/>
            <a:ext cx="5933854" cy="1747248"/>
          </a:xfrm>
          <a:prstGeom prst="rect">
            <a:avLst/>
          </a:prstGeom>
        </p:spPr>
        <p:txBody>
          <a:bodyPr anchor="t" rtlCol="false" tIns="0" lIns="0" bIns="0" rIns="0">
            <a:spAutoFit/>
          </a:bodyPr>
          <a:lstStyle/>
          <a:p>
            <a:pPr algn="l">
              <a:lnSpc>
                <a:spcPts val="2387"/>
              </a:lnSpc>
            </a:pPr>
            <a:r>
              <a:rPr lang="en-US" sz="1705" spc="93" b="true">
                <a:solidFill>
                  <a:srgbClr val="FFFFFF"/>
                </a:solidFill>
                <a:latin typeface="Open Sauce Bold"/>
                <a:ea typeface="Open Sauce Bold"/>
                <a:cs typeface="Open Sauce Bold"/>
                <a:sym typeface="Open Sauce Bold"/>
              </a:rPr>
              <a:t>Embedding</a:t>
            </a:r>
          </a:p>
          <a:p>
            <a:pPr algn="l">
              <a:lnSpc>
                <a:spcPts val="2387"/>
              </a:lnSpc>
            </a:pPr>
          </a:p>
          <a:p>
            <a:pPr algn="l">
              <a:lnSpc>
                <a:spcPts val="2387"/>
              </a:lnSpc>
              <a:spcBef>
                <a:spcPct val="0"/>
              </a:spcBef>
            </a:pPr>
            <a:r>
              <a:rPr lang="en-US" sz="1705" spc="93">
                <a:solidFill>
                  <a:srgbClr val="FFFFFF"/>
                </a:solidFill>
                <a:latin typeface="Open Sauce"/>
                <a:ea typeface="Open Sauce"/>
                <a:cs typeface="Open Sauce"/>
                <a:sym typeface="Open Sauce"/>
              </a:rPr>
              <a:t> Langchain method that converts chunks of documents into numerical vectors (embeddings). These embeddings can be stored in a vector database for semantic search.</a:t>
            </a:r>
          </a:p>
        </p:txBody>
      </p:sp>
      <p:sp>
        <p:nvSpPr>
          <p:cNvPr name="AutoShape 21" id="21"/>
          <p:cNvSpPr/>
          <p:nvPr/>
        </p:nvSpPr>
        <p:spPr>
          <a:xfrm>
            <a:off x="5702255" y="4837998"/>
            <a:ext cx="5933854" cy="0"/>
          </a:xfrm>
          <a:prstGeom prst="line">
            <a:avLst/>
          </a:prstGeom>
          <a:ln cap="flat" w="19050">
            <a:solidFill>
              <a:srgbClr val="D48EFF"/>
            </a:solidFill>
            <a:prstDash val="solid"/>
            <a:headEnd type="none" len="sm" w="sm"/>
            <a:tailEnd type="none" len="sm" w="sm"/>
          </a:ln>
        </p:spPr>
      </p:sp>
      <p:sp>
        <p:nvSpPr>
          <p:cNvPr name="TextBox 22" id="22"/>
          <p:cNvSpPr txBox="true"/>
          <p:nvPr/>
        </p:nvSpPr>
        <p:spPr>
          <a:xfrm rot="0">
            <a:off x="5702255" y="7671950"/>
            <a:ext cx="5767616" cy="2117256"/>
          </a:xfrm>
          <a:prstGeom prst="rect">
            <a:avLst/>
          </a:prstGeom>
        </p:spPr>
        <p:txBody>
          <a:bodyPr anchor="t" rtlCol="false" tIns="0" lIns="0" bIns="0" rIns="0">
            <a:spAutoFit/>
          </a:bodyPr>
          <a:lstStyle/>
          <a:p>
            <a:pPr algn="l">
              <a:lnSpc>
                <a:spcPts val="2458"/>
              </a:lnSpc>
            </a:pPr>
            <a:r>
              <a:rPr lang="en-US" sz="1756" spc="96" b="true">
                <a:solidFill>
                  <a:srgbClr val="FFFFFF"/>
                </a:solidFill>
                <a:latin typeface="Open Sauce Bold"/>
                <a:ea typeface="Open Sauce Bold"/>
                <a:cs typeface="Open Sauce Bold"/>
                <a:sym typeface="Open Sauce Bold"/>
              </a:rPr>
              <a:t>Retriever</a:t>
            </a:r>
          </a:p>
          <a:p>
            <a:pPr algn="l">
              <a:lnSpc>
                <a:spcPts val="2458"/>
              </a:lnSpc>
            </a:pPr>
          </a:p>
          <a:p>
            <a:pPr algn="l">
              <a:lnSpc>
                <a:spcPts val="2458"/>
              </a:lnSpc>
              <a:spcBef>
                <a:spcPct val="0"/>
              </a:spcBef>
            </a:pPr>
            <a:r>
              <a:rPr lang="en-US" sz="1756" spc="96">
                <a:solidFill>
                  <a:srgbClr val="FFFFFF"/>
                </a:solidFill>
                <a:latin typeface="Open Sauce"/>
                <a:ea typeface="Open Sauce"/>
                <a:cs typeface="Open Sauce"/>
                <a:sym typeface="Open Sauce"/>
              </a:rPr>
              <a:t> Langchain component that fetches the most relevant document chunks from the vector store based on user queries. It retrieves documents based on their semantic similarity to the query.</a:t>
            </a:r>
          </a:p>
        </p:txBody>
      </p:sp>
      <p:sp>
        <p:nvSpPr>
          <p:cNvPr name="AutoShape 23" id="23"/>
          <p:cNvSpPr/>
          <p:nvPr/>
        </p:nvSpPr>
        <p:spPr>
          <a:xfrm>
            <a:off x="5519954" y="10287758"/>
            <a:ext cx="6828531" cy="0"/>
          </a:xfrm>
          <a:prstGeom prst="line">
            <a:avLst/>
          </a:prstGeom>
          <a:ln cap="flat" w="19050">
            <a:solidFill>
              <a:srgbClr val="D48EFF"/>
            </a:solidFill>
            <a:prstDash val="solid"/>
            <a:headEnd type="none" len="sm" w="sm"/>
            <a:tailEnd type="none" len="sm" w="sm"/>
          </a:ln>
        </p:spPr>
      </p:sp>
      <p:sp>
        <p:nvSpPr>
          <p:cNvPr name="Freeform 24" id="24"/>
          <p:cNvSpPr/>
          <p:nvPr/>
        </p:nvSpPr>
        <p:spPr>
          <a:xfrm flipH="false" flipV="false" rot="0">
            <a:off x="4614931" y="7462102"/>
            <a:ext cx="830848" cy="830848"/>
          </a:xfrm>
          <a:custGeom>
            <a:avLst/>
            <a:gdLst/>
            <a:ahLst/>
            <a:cxnLst/>
            <a:rect r="r" b="b" t="t" l="l"/>
            <a:pathLst>
              <a:path h="830848" w="830848">
                <a:moveTo>
                  <a:pt x="0" y="0"/>
                </a:moveTo>
                <a:lnTo>
                  <a:pt x="830848" y="0"/>
                </a:lnTo>
                <a:lnTo>
                  <a:pt x="830848" y="830848"/>
                </a:lnTo>
                <a:lnTo>
                  <a:pt x="0" y="83084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5" id="25"/>
          <p:cNvSpPr txBox="true"/>
          <p:nvPr/>
        </p:nvSpPr>
        <p:spPr>
          <a:xfrm rot="0">
            <a:off x="4847633" y="7581381"/>
            <a:ext cx="340185" cy="525659"/>
          </a:xfrm>
          <a:prstGeom prst="rect">
            <a:avLst/>
          </a:prstGeom>
        </p:spPr>
        <p:txBody>
          <a:bodyPr anchor="t" rtlCol="false" tIns="0" lIns="0" bIns="0" rIns="0">
            <a:spAutoFit/>
          </a:bodyPr>
          <a:lstStyle/>
          <a:p>
            <a:pPr algn="ctr">
              <a:lnSpc>
                <a:spcPts val="4363"/>
              </a:lnSpc>
              <a:spcBef>
                <a:spcPct val="0"/>
              </a:spcBef>
            </a:pPr>
            <a:r>
              <a:rPr lang="en-US" sz="3116">
                <a:solidFill>
                  <a:srgbClr val="EED3FF"/>
                </a:solidFill>
                <a:latin typeface="Zen Dots"/>
                <a:ea typeface="Zen Dots"/>
                <a:cs typeface="Zen Dots"/>
                <a:sym typeface="Zen Dots"/>
              </a:rPr>
              <a:t>7</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90947"/>
        </a:solidFill>
      </p:bgPr>
    </p:bg>
    <p:spTree>
      <p:nvGrpSpPr>
        <p:cNvPr id="1" name=""/>
        <p:cNvGrpSpPr/>
        <p:nvPr/>
      </p:nvGrpSpPr>
      <p:grpSpPr>
        <a:xfrm>
          <a:off x="0" y="0"/>
          <a:ext cx="0" cy="0"/>
          <a:chOff x="0" y="0"/>
          <a:chExt cx="0" cy="0"/>
        </a:xfrm>
      </p:grpSpPr>
      <p:sp>
        <p:nvSpPr>
          <p:cNvPr name="Freeform 2" id="2"/>
          <p:cNvSpPr/>
          <p:nvPr/>
        </p:nvSpPr>
        <p:spPr>
          <a:xfrm flipH="false" flipV="false" rot="0">
            <a:off x="-4613817" y="-3596986"/>
            <a:ext cx="8397872" cy="8397872"/>
          </a:xfrm>
          <a:custGeom>
            <a:avLst/>
            <a:gdLst/>
            <a:ahLst/>
            <a:cxnLst/>
            <a:rect r="r" b="b" t="t" l="l"/>
            <a:pathLst>
              <a:path h="8397872" w="8397872">
                <a:moveTo>
                  <a:pt x="0" y="0"/>
                </a:moveTo>
                <a:lnTo>
                  <a:pt x="8397871" y="0"/>
                </a:lnTo>
                <a:lnTo>
                  <a:pt x="8397871" y="8397871"/>
                </a:lnTo>
                <a:lnTo>
                  <a:pt x="0" y="83978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false" rot="0">
            <a:off x="-3221807" y="995858"/>
            <a:ext cx="8727458" cy="7489037"/>
          </a:xfrm>
          <a:custGeom>
            <a:avLst/>
            <a:gdLst/>
            <a:ahLst/>
            <a:cxnLst/>
            <a:rect r="r" b="b" t="t" l="l"/>
            <a:pathLst>
              <a:path h="7489037" w="8727458">
                <a:moveTo>
                  <a:pt x="8727458" y="0"/>
                </a:moveTo>
                <a:lnTo>
                  <a:pt x="0" y="0"/>
                </a:lnTo>
                <a:lnTo>
                  <a:pt x="0" y="7489036"/>
                </a:lnTo>
                <a:lnTo>
                  <a:pt x="8727458" y="7489036"/>
                </a:lnTo>
                <a:lnTo>
                  <a:pt x="8727458"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false" flipV="false" rot="0">
            <a:off x="5505651" y="-6277546"/>
            <a:ext cx="7575046" cy="7575046"/>
          </a:xfrm>
          <a:custGeom>
            <a:avLst/>
            <a:gdLst/>
            <a:ahLst/>
            <a:cxnLst/>
            <a:rect r="r" b="b" t="t" l="l"/>
            <a:pathLst>
              <a:path h="7575046" w="7575046">
                <a:moveTo>
                  <a:pt x="0" y="0"/>
                </a:moveTo>
                <a:lnTo>
                  <a:pt x="7575047" y="0"/>
                </a:lnTo>
                <a:lnTo>
                  <a:pt x="7575047" y="7575046"/>
                </a:lnTo>
                <a:lnTo>
                  <a:pt x="0" y="7575046"/>
                </a:lnTo>
                <a:lnTo>
                  <a:pt x="0" y="0"/>
                </a:lnTo>
                <a:close/>
              </a:path>
            </a:pathLst>
          </a:custGeom>
          <a:blipFill>
            <a:blip r:embed="rId6">
              <a:alphaModFix amt="23000"/>
              <a:extLst>
                <a:ext uri="{96DAC541-7B7A-43D3-8B79-37D633B846F1}">
                  <asvg:svgBlip xmlns:asvg="http://schemas.microsoft.com/office/drawing/2016/SVG/main" r:embed="rId7"/>
                </a:ext>
              </a:extLst>
            </a:blip>
            <a:stretch>
              <a:fillRect l="0" t="0" r="0" b="0"/>
            </a:stretch>
          </a:blipFill>
        </p:spPr>
      </p:sp>
      <p:sp>
        <p:nvSpPr>
          <p:cNvPr name="Freeform 5" id="5"/>
          <p:cNvSpPr/>
          <p:nvPr/>
        </p:nvSpPr>
        <p:spPr>
          <a:xfrm flipH="false" flipV="false" rot="0">
            <a:off x="14089064" y="-3596986"/>
            <a:ext cx="8397872" cy="8397872"/>
          </a:xfrm>
          <a:custGeom>
            <a:avLst/>
            <a:gdLst/>
            <a:ahLst/>
            <a:cxnLst/>
            <a:rect r="r" b="b" t="t" l="l"/>
            <a:pathLst>
              <a:path h="8397872" w="8397872">
                <a:moveTo>
                  <a:pt x="0" y="0"/>
                </a:moveTo>
                <a:lnTo>
                  <a:pt x="8397872" y="0"/>
                </a:lnTo>
                <a:lnTo>
                  <a:pt x="8397872" y="8397871"/>
                </a:lnTo>
                <a:lnTo>
                  <a:pt x="0" y="83978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251071">
            <a:off x="13599473" y="687423"/>
            <a:ext cx="8727458" cy="7489037"/>
          </a:xfrm>
          <a:custGeom>
            <a:avLst/>
            <a:gdLst/>
            <a:ahLst/>
            <a:cxnLst/>
            <a:rect r="r" b="b" t="t" l="l"/>
            <a:pathLst>
              <a:path h="7489037" w="8727458">
                <a:moveTo>
                  <a:pt x="0" y="0"/>
                </a:moveTo>
                <a:lnTo>
                  <a:pt x="8727459" y="0"/>
                </a:lnTo>
                <a:lnTo>
                  <a:pt x="8727459" y="7489037"/>
                </a:lnTo>
                <a:lnTo>
                  <a:pt x="0" y="748903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4945064" y="6155739"/>
            <a:ext cx="8397872" cy="8397872"/>
          </a:xfrm>
          <a:custGeom>
            <a:avLst/>
            <a:gdLst/>
            <a:ahLst/>
            <a:cxnLst/>
            <a:rect r="r" b="b" t="t" l="l"/>
            <a:pathLst>
              <a:path h="8397872" w="8397872">
                <a:moveTo>
                  <a:pt x="0" y="0"/>
                </a:moveTo>
                <a:lnTo>
                  <a:pt x="8397872" y="0"/>
                </a:lnTo>
                <a:lnTo>
                  <a:pt x="8397872" y="8397871"/>
                </a:lnTo>
                <a:lnTo>
                  <a:pt x="0" y="83978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0" y="3731611"/>
            <a:ext cx="6328844" cy="7246768"/>
          </a:xfrm>
          <a:custGeom>
            <a:avLst/>
            <a:gdLst/>
            <a:ahLst/>
            <a:cxnLst/>
            <a:rect r="r" b="b" t="t" l="l"/>
            <a:pathLst>
              <a:path h="7246768" w="6328844">
                <a:moveTo>
                  <a:pt x="0" y="0"/>
                </a:moveTo>
                <a:lnTo>
                  <a:pt x="6328844" y="0"/>
                </a:lnTo>
                <a:lnTo>
                  <a:pt x="6328844" y="7246767"/>
                </a:lnTo>
                <a:lnTo>
                  <a:pt x="0" y="7246767"/>
                </a:lnTo>
                <a:lnTo>
                  <a:pt x="0" y="0"/>
                </a:lnTo>
                <a:close/>
              </a:path>
            </a:pathLst>
          </a:custGeom>
          <a:blipFill>
            <a:blip r:embed="rId8"/>
            <a:stretch>
              <a:fillRect l="0" t="0" r="0" b="0"/>
            </a:stretch>
          </a:blipFill>
        </p:spPr>
      </p:sp>
      <p:sp>
        <p:nvSpPr>
          <p:cNvPr name="Freeform 9" id="9"/>
          <p:cNvSpPr/>
          <p:nvPr/>
        </p:nvSpPr>
        <p:spPr>
          <a:xfrm flipH="true" flipV="false" rot="0">
            <a:off x="11548656" y="3731611"/>
            <a:ext cx="7042649" cy="7715262"/>
          </a:xfrm>
          <a:custGeom>
            <a:avLst/>
            <a:gdLst/>
            <a:ahLst/>
            <a:cxnLst/>
            <a:rect r="r" b="b" t="t" l="l"/>
            <a:pathLst>
              <a:path h="7715262" w="7042649">
                <a:moveTo>
                  <a:pt x="7042649" y="0"/>
                </a:moveTo>
                <a:lnTo>
                  <a:pt x="0" y="0"/>
                </a:lnTo>
                <a:lnTo>
                  <a:pt x="0" y="7715261"/>
                </a:lnTo>
                <a:lnTo>
                  <a:pt x="7042649" y="7715261"/>
                </a:lnTo>
                <a:lnTo>
                  <a:pt x="7042649" y="0"/>
                </a:lnTo>
                <a:close/>
              </a:path>
            </a:pathLst>
          </a:custGeom>
          <a:blipFill>
            <a:blip r:embed="rId9"/>
            <a:stretch>
              <a:fillRect l="0" t="0" r="0" b="0"/>
            </a:stretch>
          </a:blipFill>
        </p:spPr>
      </p:sp>
      <p:sp>
        <p:nvSpPr>
          <p:cNvPr name="Freeform 10" id="10"/>
          <p:cNvSpPr/>
          <p:nvPr/>
        </p:nvSpPr>
        <p:spPr>
          <a:xfrm flipH="false" flipV="false" rot="0">
            <a:off x="1583755" y="0"/>
            <a:ext cx="3731397" cy="2968293"/>
          </a:xfrm>
          <a:custGeom>
            <a:avLst/>
            <a:gdLst/>
            <a:ahLst/>
            <a:cxnLst/>
            <a:rect r="r" b="b" t="t" l="l"/>
            <a:pathLst>
              <a:path h="2968293" w="3731397">
                <a:moveTo>
                  <a:pt x="0" y="0"/>
                </a:moveTo>
                <a:lnTo>
                  <a:pt x="3731396" y="0"/>
                </a:lnTo>
                <a:lnTo>
                  <a:pt x="3731396" y="2968293"/>
                </a:lnTo>
                <a:lnTo>
                  <a:pt x="0" y="2968293"/>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1" id="11"/>
          <p:cNvSpPr/>
          <p:nvPr/>
        </p:nvSpPr>
        <p:spPr>
          <a:xfrm flipH="true" flipV="false" rot="0">
            <a:off x="13624020" y="-210969"/>
            <a:ext cx="3731397" cy="2968293"/>
          </a:xfrm>
          <a:custGeom>
            <a:avLst/>
            <a:gdLst/>
            <a:ahLst/>
            <a:cxnLst/>
            <a:rect r="r" b="b" t="t" l="l"/>
            <a:pathLst>
              <a:path h="2968293" w="3731397">
                <a:moveTo>
                  <a:pt x="3731396" y="0"/>
                </a:moveTo>
                <a:lnTo>
                  <a:pt x="0" y="0"/>
                </a:lnTo>
                <a:lnTo>
                  <a:pt x="0" y="2968293"/>
                </a:lnTo>
                <a:lnTo>
                  <a:pt x="3731396" y="2968293"/>
                </a:lnTo>
                <a:lnTo>
                  <a:pt x="3731396"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2" id="12"/>
          <p:cNvSpPr txBox="true"/>
          <p:nvPr/>
        </p:nvSpPr>
        <p:spPr>
          <a:xfrm rot="0">
            <a:off x="5505651" y="531807"/>
            <a:ext cx="4371774" cy="464050"/>
          </a:xfrm>
          <a:prstGeom prst="rect">
            <a:avLst/>
          </a:prstGeom>
        </p:spPr>
        <p:txBody>
          <a:bodyPr anchor="t" rtlCol="false" tIns="0" lIns="0" bIns="0" rIns="0">
            <a:spAutoFit/>
          </a:bodyPr>
          <a:lstStyle/>
          <a:p>
            <a:pPr algn="ctr">
              <a:lnSpc>
                <a:spcPts val="3822"/>
              </a:lnSpc>
              <a:spcBef>
                <a:spcPct val="0"/>
              </a:spcBef>
            </a:pPr>
            <a:r>
              <a:rPr lang="en-US" sz="2730">
                <a:solidFill>
                  <a:srgbClr val="EED3FF"/>
                </a:solidFill>
                <a:latin typeface="Zen Dots"/>
                <a:ea typeface="Zen Dots"/>
                <a:cs typeface="Zen Dots"/>
                <a:sym typeface="Zen Dots"/>
              </a:rPr>
              <a:t>Prompt Engineering </a:t>
            </a:r>
          </a:p>
        </p:txBody>
      </p:sp>
      <p:sp>
        <p:nvSpPr>
          <p:cNvPr name="Freeform 13" id="13"/>
          <p:cNvSpPr/>
          <p:nvPr/>
        </p:nvSpPr>
        <p:spPr>
          <a:xfrm flipH="false" flipV="false" rot="0">
            <a:off x="5449391" y="1630875"/>
            <a:ext cx="830848" cy="830848"/>
          </a:xfrm>
          <a:custGeom>
            <a:avLst/>
            <a:gdLst/>
            <a:ahLst/>
            <a:cxnLst/>
            <a:rect r="r" b="b" t="t" l="l"/>
            <a:pathLst>
              <a:path h="830848" w="830848">
                <a:moveTo>
                  <a:pt x="0" y="0"/>
                </a:moveTo>
                <a:lnTo>
                  <a:pt x="830848" y="0"/>
                </a:lnTo>
                <a:lnTo>
                  <a:pt x="830848" y="830849"/>
                </a:lnTo>
                <a:lnTo>
                  <a:pt x="0" y="830849"/>
                </a:lnTo>
                <a:lnTo>
                  <a:pt x="0" y="0"/>
                </a:lnTo>
                <a:close/>
              </a:path>
            </a:pathLst>
          </a:custGeom>
          <a:blipFill>
            <a:blip r:embed="rId12">
              <a:extLst>
                <a:ext uri="{96DAC541-7B7A-43D3-8B79-37D633B846F1}">
                  <asvg:svgBlip xmlns:asvg="http://schemas.microsoft.com/office/drawing/2016/SVG/main" r:embed="rId13"/>
                </a:ext>
              </a:extLst>
            </a:blip>
            <a:stretch>
              <a:fillRect l="0" t="0" r="0" b="0"/>
            </a:stretch>
          </a:blipFill>
        </p:spPr>
      </p:sp>
      <p:sp>
        <p:nvSpPr>
          <p:cNvPr name="TextBox 14" id="14"/>
          <p:cNvSpPr txBox="true"/>
          <p:nvPr/>
        </p:nvSpPr>
        <p:spPr>
          <a:xfrm rot="0">
            <a:off x="5681166" y="1720860"/>
            <a:ext cx="400294" cy="525659"/>
          </a:xfrm>
          <a:prstGeom prst="rect">
            <a:avLst/>
          </a:prstGeom>
        </p:spPr>
        <p:txBody>
          <a:bodyPr anchor="t" rtlCol="false" tIns="0" lIns="0" bIns="0" rIns="0">
            <a:spAutoFit/>
          </a:bodyPr>
          <a:lstStyle/>
          <a:p>
            <a:pPr algn="ctr">
              <a:lnSpc>
                <a:spcPts val="4363"/>
              </a:lnSpc>
              <a:spcBef>
                <a:spcPct val="0"/>
              </a:spcBef>
            </a:pPr>
            <a:r>
              <a:rPr lang="en-US" sz="3116">
                <a:solidFill>
                  <a:srgbClr val="EED3FF"/>
                </a:solidFill>
                <a:latin typeface="Zen Dots"/>
                <a:ea typeface="Zen Dots"/>
                <a:cs typeface="Zen Dots"/>
                <a:sym typeface="Zen Dots"/>
              </a:rPr>
              <a:t>8</a:t>
            </a:r>
          </a:p>
        </p:txBody>
      </p:sp>
      <p:sp>
        <p:nvSpPr>
          <p:cNvPr name="TextBox 15" id="15"/>
          <p:cNvSpPr txBox="true"/>
          <p:nvPr/>
        </p:nvSpPr>
        <p:spPr>
          <a:xfrm rot="0">
            <a:off x="6536715" y="1845341"/>
            <a:ext cx="6144617" cy="4109269"/>
          </a:xfrm>
          <a:prstGeom prst="rect">
            <a:avLst/>
          </a:prstGeom>
        </p:spPr>
        <p:txBody>
          <a:bodyPr anchor="t" rtlCol="false" tIns="0" lIns="0" bIns="0" rIns="0">
            <a:spAutoFit/>
          </a:bodyPr>
          <a:lstStyle/>
          <a:p>
            <a:pPr algn="l">
              <a:lnSpc>
                <a:spcPts val="2387"/>
              </a:lnSpc>
            </a:pPr>
            <a:r>
              <a:rPr lang="en-US" sz="1705" spc="93">
                <a:solidFill>
                  <a:srgbClr val="FFFFFF"/>
                </a:solidFill>
                <a:latin typeface="Open Sauce"/>
                <a:ea typeface="Open Sauce"/>
                <a:cs typeface="Open Sauce"/>
                <a:sym typeface="Open Sauce"/>
              </a:rPr>
              <a:t>Involved in the RAG chain to craft or apply predefined prompts (from LangChain Hub) to guide the model in generating more accurate or relevant responses. </a:t>
            </a:r>
          </a:p>
          <a:p>
            <a:pPr algn="l">
              <a:lnSpc>
                <a:spcPts val="2387"/>
              </a:lnSpc>
            </a:pPr>
          </a:p>
          <a:p>
            <a:pPr algn="l">
              <a:lnSpc>
                <a:spcPts val="2387"/>
              </a:lnSpc>
            </a:pPr>
            <a:r>
              <a:rPr lang="en-US" sz="1705" spc="93">
                <a:solidFill>
                  <a:srgbClr val="FFFFFF"/>
                </a:solidFill>
                <a:latin typeface="Open Sauce"/>
                <a:ea typeface="Open Sauce"/>
                <a:cs typeface="Open Sauce"/>
                <a:sym typeface="Open Sauce"/>
              </a:rPr>
              <a:t>The model is specifically tasked with question-answering tasks.</a:t>
            </a:r>
          </a:p>
          <a:p>
            <a:pPr algn="l">
              <a:lnSpc>
                <a:spcPts val="2387"/>
              </a:lnSpc>
            </a:pPr>
            <a:r>
              <a:rPr lang="en-US" sz="1705" spc="93">
                <a:solidFill>
                  <a:srgbClr val="FFFFFF"/>
                </a:solidFill>
                <a:latin typeface="Open Sauce"/>
                <a:ea typeface="Open Sauce"/>
                <a:cs typeface="Open Sauce"/>
                <a:sym typeface="Open Sauce"/>
              </a:rPr>
              <a:t>It is instructed to use the provided context to answer the question. This means the model should not generate a response purely based on its internal knowledge, but instead should rely on external retrieved context.</a:t>
            </a:r>
          </a:p>
          <a:p>
            <a:pPr algn="l">
              <a:lnSpc>
                <a:spcPts val="2387"/>
              </a:lnSpc>
            </a:pPr>
            <a:r>
              <a:rPr lang="en-US" sz="1705" spc="93">
                <a:solidFill>
                  <a:srgbClr val="FFFFFF"/>
                </a:solidFill>
                <a:latin typeface="Open Sauce"/>
                <a:ea typeface="Open Sauce"/>
                <a:cs typeface="Open Sauce"/>
                <a:sym typeface="Open Sauce"/>
              </a:rPr>
              <a:t></a:t>
            </a:r>
          </a:p>
          <a:p>
            <a:pPr algn="l">
              <a:lnSpc>
                <a:spcPts val="2387"/>
              </a:lnSpc>
              <a:spcBef>
                <a:spcPct val="0"/>
              </a:spcBef>
            </a:pPr>
          </a:p>
        </p:txBody>
      </p:sp>
      <p:grpSp>
        <p:nvGrpSpPr>
          <p:cNvPr name="Group 16" id="16"/>
          <p:cNvGrpSpPr/>
          <p:nvPr/>
        </p:nvGrpSpPr>
        <p:grpSpPr>
          <a:xfrm rot="0">
            <a:off x="5681166" y="5691649"/>
            <a:ext cx="7577266" cy="3795184"/>
            <a:chOff x="0" y="0"/>
            <a:chExt cx="1995659" cy="999555"/>
          </a:xfrm>
        </p:grpSpPr>
        <p:sp>
          <p:nvSpPr>
            <p:cNvPr name="Freeform 17" id="17"/>
            <p:cNvSpPr/>
            <p:nvPr/>
          </p:nvSpPr>
          <p:spPr>
            <a:xfrm flipH="false" flipV="false" rot="0">
              <a:off x="0" y="0"/>
              <a:ext cx="1995659" cy="999555"/>
            </a:xfrm>
            <a:custGeom>
              <a:avLst/>
              <a:gdLst/>
              <a:ahLst/>
              <a:cxnLst/>
              <a:rect r="r" b="b" t="t" l="l"/>
              <a:pathLst>
                <a:path h="999555" w="1995659">
                  <a:moveTo>
                    <a:pt x="52108" y="0"/>
                  </a:moveTo>
                  <a:lnTo>
                    <a:pt x="1943550" y="0"/>
                  </a:lnTo>
                  <a:cubicBezTo>
                    <a:pt x="1957370" y="0"/>
                    <a:pt x="1970624" y="5490"/>
                    <a:pt x="1980397" y="15262"/>
                  </a:cubicBezTo>
                  <a:cubicBezTo>
                    <a:pt x="1990169" y="25034"/>
                    <a:pt x="1995659" y="38288"/>
                    <a:pt x="1995659" y="52108"/>
                  </a:cubicBezTo>
                  <a:lnTo>
                    <a:pt x="1995659" y="947446"/>
                  </a:lnTo>
                  <a:cubicBezTo>
                    <a:pt x="1995659" y="961266"/>
                    <a:pt x="1990169" y="974520"/>
                    <a:pt x="1980397" y="984293"/>
                  </a:cubicBezTo>
                  <a:cubicBezTo>
                    <a:pt x="1970624" y="994065"/>
                    <a:pt x="1957370" y="999555"/>
                    <a:pt x="1943550" y="999555"/>
                  </a:cubicBezTo>
                  <a:lnTo>
                    <a:pt x="52108" y="999555"/>
                  </a:lnTo>
                  <a:cubicBezTo>
                    <a:pt x="38288" y="999555"/>
                    <a:pt x="25034" y="994065"/>
                    <a:pt x="15262" y="984293"/>
                  </a:cubicBezTo>
                  <a:cubicBezTo>
                    <a:pt x="5490" y="974520"/>
                    <a:pt x="0" y="961266"/>
                    <a:pt x="0" y="947446"/>
                  </a:cubicBezTo>
                  <a:lnTo>
                    <a:pt x="0" y="52108"/>
                  </a:lnTo>
                  <a:cubicBezTo>
                    <a:pt x="0" y="38288"/>
                    <a:pt x="5490" y="25034"/>
                    <a:pt x="15262" y="15262"/>
                  </a:cubicBezTo>
                  <a:cubicBezTo>
                    <a:pt x="25034" y="5490"/>
                    <a:pt x="38288" y="0"/>
                    <a:pt x="52108" y="0"/>
                  </a:cubicBezTo>
                  <a:close/>
                </a:path>
              </a:pathLst>
            </a:custGeom>
            <a:solidFill>
              <a:srgbClr val="000000">
                <a:alpha val="0"/>
              </a:srgbClr>
            </a:solidFill>
            <a:ln w="28575" cap="rnd">
              <a:solidFill>
                <a:srgbClr val="D48EFF"/>
              </a:solidFill>
              <a:prstDash val="solid"/>
              <a:round/>
            </a:ln>
          </p:spPr>
        </p:sp>
        <p:sp>
          <p:nvSpPr>
            <p:cNvPr name="TextBox 18" id="18"/>
            <p:cNvSpPr txBox="true"/>
            <p:nvPr/>
          </p:nvSpPr>
          <p:spPr>
            <a:xfrm>
              <a:off x="0" y="-28575"/>
              <a:ext cx="1995659" cy="1028130"/>
            </a:xfrm>
            <a:prstGeom prst="rect">
              <a:avLst/>
            </a:prstGeom>
          </p:spPr>
          <p:txBody>
            <a:bodyPr anchor="ctr" rtlCol="false" tIns="50800" lIns="50800" bIns="50800" rIns="50800"/>
            <a:lstStyle/>
            <a:p>
              <a:pPr algn="ctr">
                <a:lnSpc>
                  <a:spcPts val="2150"/>
                </a:lnSpc>
              </a:pPr>
            </a:p>
          </p:txBody>
        </p:sp>
      </p:grpSp>
      <p:sp>
        <p:nvSpPr>
          <p:cNvPr name="TextBox 19" id="19"/>
          <p:cNvSpPr txBox="true"/>
          <p:nvPr/>
        </p:nvSpPr>
        <p:spPr>
          <a:xfrm rot="0">
            <a:off x="6536715" y="6241147"/>
            <a:ext cx="5952274" cy="3017153"/>
          </a:xfrm>
          <a:prstGeom prst="rect">
            <a:avLst/>
          </a:prstGeom>
        </p:spPr>
        <p:txBody>
          <a:bodyPr anchor="t" rtlCol="false" tIns="0" lIns="0" bIns="0" rIns="0">
            <a:spAutoFit/>
          </a:bodyPr>
          <a:lstStyle/>
          <a:p>
            <a:pPr algn="l">
              <a:lnSpc>
                <a:spcPts val="2169"/>
              </a:lnSpc>
            </a:pPr>
            <a:r>
              <a:rPr lang="en-US" sz="1549" spc="85">
                <a:solidFill>
                  <a:srgbClr val="FFFFFF"/>
                </a:solidFill>
                <a:latin typeface="Open Sauce"/>
                <a:ea typeface="Open Sauce"/>
                <a:cs typeface="Open Sauce"/>
                <a:sym typeface="Open Sauce"/>
              </a:rPr>
              <a:t>You are an assistant trained to provide answers based on the context provided. You are given several documents that may contain relevant information about the user’s query. Your task is to generate a detailed and accurate response using the information from the documents.</a:t>
            </a:r>
          </a:p>
          <a:p>
            <a:pPr algn="l">
              <a:lnSpc>
                <a:spcPts val="2309"/>
              </a:lnSpc>
            </a:pPr>
            <a:r>
              <a:rPr lang="en-US" sz="1649" spc="90">
                <a:solidFill>
                  <a:srgbClr val="FFFFFF"/>
                </a:solidFill>
                <a:latin typeface="Open Sauce"/>
                <a:ea typeface="Open Sauce"/>
                <a:cs typeface="Open Sauce"/>
                <a:sym typeface="Open Sauce"/>
              </a:rPr>
              <a:t></a:t>
            </a:r>
          </a:p>
          <a:p>
            <a:pPr algn="l">
              <a:lnSpc>
                <a:spcPts val="2309"/>
              </a:lnSpc>
            </a:pPr>
            <a:r>
              <a:rPr lang="en-US" sz="1649" spc="90">
                <a:solidFill>
                  <a:srgbClr val="FFFFFF"/>
                </a:solidFill>
                <a:latin typeface="Open Sauce"/>
                <a:ea typeface="Open Sauce"/>
                <a:cs typeface="Open Sauce"/>
                <a:sym typeface="Open Sauce"/>
              </a:rPr>
              <a:t>Context: {context}</a:t>
            </a:r>
          </a:p>
          <a:p>
            <a:pPr algn="l">
              <a:lnSpc>
                <a:spcPts val="2309"/>
              </a:lnSpc>
            </a:pPr>
            <a:r>
              <a:rPr lang="en-US" sz="1649" spc="90">
                <a:solidFill>
                  <a:srgbClr val="FFFFFF"/>
                </a:solidFill>
                <a:latin typeface="Open Sauce"/>
                <a:ea typeface="Open Sauce"/>
                <a:cs typeface="Open Sauce"/>
                <a:sym typeface="Open Sauce"/>
              </a:rPr>
              <a:t>Question: {question}</a:t>
            </a:r>
          </a:p>
          <a:p>
            <a:pPr algn="l">
              <a:lnSpc>
                <a:spcPts val="2309"/>
              </a:lnSpc>
            </a:pPr>
            <a:r>
              <a:rPr lang="en-US" sz="1649" spc="90">
                <a:solidFill>
                  <a:srgbClr val="FFFFFF"/>
                </a:solidFill>
                <a:latin typeface="Open Sauce"/>
                <a:ea typeface="Open Sauce"/>
                <a:cs typeface="Open Sauce"/>
                <a:sym typeface="Open Sauce"/>
              </a:rPr>
              <a:t>Answer: </a:t>
            </a:r>
          </a:p>
          <a:p>
            <a:pPr algn="l">
              <a:lnSpc>
                <a:spcPts val="2309"/>
              </a:lnSpc>
              <a:spcBef>
                <a:spcPct val="0"/>
              </a:spcBef>
            </a:pPr>
            <a:r>
              <a:rPr lang="en-US" sz="1649" spc="90">
                <a:solidFill>
                  <a:srgbClr val="FFFFFF"/>
                </a:solidFill>
                <a:latin typeface="Open Sauce"/>
                <a:ea typeface="Open Sauce"/>
                <a:cs typeface="Open Sauce"/>
                <a:sym typeface="Open Sauce"/>
              </a:rPr>
              <a:t>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90947"/>
        </a:solidFill>
      </p:bgPr>
    </p:bg>
    <p:spTree>
      <p:nvGrpSpPr>
        <p:cNvPr id="1" name=""/>
        <p:cNvGrpSpPr/>
        <p:nvPr/>
      </p:nvGrpSpPr>
      <p:grpSpPr>
        <a:xfrm>
          <a:off x="0" y="0"/>
          <a:ext cx="0" cy="0"/>
          <a:chOff x="0" y="0"/>
          <a:chExt cx="0" cy="0"/>
        </a:xfrm>
      </p:grpSpPr>
      <p:sp>
        <p:nvSpPr>
          <p:cNvPr name="Freeform 2" id="2"/>
          <p:cNvSpPr/>
          <p:nvPr/>
        </p:nvSpPr>
        <p:spPr>
          <a:xfrm flipH="false" flipV="false" rot="0">
            <a:off x="4148919" y="-7513244"/>
            <a:ext cx="10298328" cy="10298328"/>
          </a:xfrm>
          <a:custGeom>
            <a:avLst/>
            <a:gdLst/>
            <a:ahLst/>
            <a:cxnLst/>
            <a:rect r="r" b="b" t="t" l="l"/>
            <a:pathLst>
              <a:path h="10298328" w="10298328">
                <a:moveTo>
                  <a:pt x="0" y="0"/>
                </a:moveTo>
                <a:lnTo>
                  <a:pt x="10298327" y="0"/>
                </a:lnTo>
                <a:lnTo>
                  <a:pt x="10298327" y="10298328"/>
                </a:lnTo>
                <a:lnTo>
                  <a:pt x="0" y="10298328"/>
                </a:lnTo>
                <a:lnTo>
                  <a:pt x="0" y="0"/>
                </a:lnTo>
                <a:close/>
              </a:path>
            </a:pathLst>
          </a:custGeom>
          <a:blipFill>
            <a:blip r:embed="rId2">
              <a:alphaModFix amt="49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true" flipV="true" rot="929990">
            <a:off x="-5310616" y="3577628"/>
            <a:ext cx="12013438" cy="8229600"/>
          </a:xfrm>
          <a:custGeom>
            <a:avLst/>
            <a:gdLst/>
            <a:ahLst/>
            <a:cxnLst/>
            <a:rect r="r" b="b" t="t" l="l"/>
            <a:pathLst>
              <a:path h="8229600" w="12013438">
                <a:moveTo>
                  <a:pt x="12013438" y="8229600"/>
                </a:moveTo>
                <a:lnTo>
                  <a:pt x="0" y="8229600"/>
                </a:lnTo>
                <a:lnTo>
                  <a:pt x="0" y="0"/>
                </a:lnTo>
                <a:lnTo>
                  <a:pt x="12013438" y="0"/>
                </a:lnTo>
                <a:lnTo>
                  <a:pt x="12013438" y="8229600"/>
                </a:lnTo>
                <a:close/>
              </a:path>
            </a:pathLst>
          </a:custGeom>
          <a:blipFill>
            <a:blip r:embed="rId4"/>
            <a:stretch>
              <a:fillRect l="0" t="0" r="0" b="0"/>
            </a:stretch>
          </a:blipFill>
        </p:spPr>
      </p:sp>
      <p:sp>
        <p:nvSpPr>
          <p:cNvPr name="Freeform 4" id="4"/>
          <p:cNvSpPr/>
          <p:nvPr/>
        </p:nvSpPr>
        <p:spPr>
          <a:xfrm flipH="false" flipV="true" rot="-739482">
            <a:off x="10994618" y="5102593"/>
            <a:ext cx="12013438" cy="8229600"/>
          </a:xfrm>
          <a:custGeom>
            <a:avLst/>
            <a:gdLst/>
            <a:ahLst/>
            <a:cxnLst/>
            <a:rect r="r" b="b" t="t" l="l"/>
            <a:pathLst>
              <a:path h="8229600" w="12013438">
                <a:moveTo>
                  <a:pt x="0" y="8229600"/>
                </a:moveTo>
                <a:lnTo>
                  <a:pt x="12013438" y="8229600"/>
                </a:lnTo>
                <a:lnTo>
                  <a:pt x="12013438" y="0"/>
                </a:lnTo>
                <a:lnTo>
                  <a:pt x="0" y="0"/>
                </a:lnTo>
                <a:lnTo>
                  <a:pt x="0" y="8229600"/>
                </a:lnTo>
                <a:close/>
              </a:path>
            </a:pathLst>
          </a:custGeom>
          <a:blipFill>
            <a:blip r:embed="rId4"/>
            <a:stretch>
              <a:fillRect l="0" t="0" r="0" b="0"/>
            </a:stretch>
          </a:blipFill>
        </p:spPr>
      </p:sp>
      <p:sp>
        <p:nvSpPr>
          <p:cNvPr name="Freeform 5" id="5"/>
          <p:cNvSpPr/>
          <p:nvPr/>
        </p:nvSpPr>
        <p:spPr>
          <a:xfrm flipH="false" flipV="false" rot="-2050047">
            <a:off x="13933040" y="-243774"/>
            <a:ext cx="6652520" cy="4731686"/>
          </a:xfrm>
          <a:custGeom>
            <a:avLst/>
            <a:gdLst/>
            <a:ahLst/>
            <a:cxnLst/>
            <a:rect r="r" b="b" t="t" l="l"/>
            <a:pathLst>
              <a:path h="4731686" w="6652520">
                <a:moveTo>
                  <a:pt x="0" y="0"/>
                </a:moveTo>
                <a:lnTo>
                  <a:pt x="6652520" y="0"/>
                </a:lnTo>
                <a:lnTo>
                  <a:pt x="6652520" y="4731686"/>
                </a:lnTo>
                <a:lnTo>
                  <a:pt x="0" y="4731686"/>
                </a:lnTo>
                <a:lnTo>
                  <a:pt x="0" y="0"/>
                </a:lnTo>
                <a:close/>
              </a:path>
            </a:pathLst>
          </a:custGeom>
          <a:blipFill>
            <a:blip r:embed="rId5"/>
            <a:stretch>
              <a:fillRect l="0" t="-809" r="0" b="-809"/>
            </a:stretch>
          </a:blipFill>
        </p:spPr>
      </p:sp>
      <p:sp>
        <p:nvSpPr>
          <p:cNvPr name="TextBox 6" id="6"/>
          <p:cNvSpPr txBox="true"/>
          <p:nvPr/>
        </p:nvSpPr>
        <p:spPr>
          <a:xfrm rot="0">
            <a:off x="5812081" y="4610604"/>
            <a:ext cx="7797058" cy="4195624"/>
          </a:xfrm>
          <a:prstGeom prst="rect">
            <a:avLst/>
          </a:prstGeom>
        </p:spPr>
        <p:txBody>
          <a:bodyPr anchor="t" rtlCol="false" tIns="0" lIns="0" bIns="0" rIns="0">
            <a:spAutoFit/>
          </a:bodyPr>
          <a:lstStyle/>
          <a:p>
            <a:pPr algn="l">
              <a:lnSpc>
                <a:spcPts val="3499"/>
              </a:lnSpc>
            </a:pPr>
          </a:p>
          <a:p>
            <a:pPr algn="l">
              <a:lnSpc>
                <a:spcPts val="3359"/>
              </a:lnSpc>
            </a:pPr>
            <a:r>
              <a:rPr lang="en-US" sz="2399" spc="131">
                <a:solidFill>
                  <a:srgbClr val="FFFFFF"/>
                </a:solidFill>
                <a:latin typeface="Open Sauce"/>
                <a:ea typeface="Open Sauce"/>
                <a:cs typeface="Open Sauce"/>
                <a:sym typeface="Open Sauce"/>
              </a:rPr>
              <a:t>Context Retrieval (retriever)</a:t>
            </a:r>
          </a:p>
          <a:p>
            <a:pPr algn="l">
              <a:lnSpc>
                <a:spcPts val="3359"/>
              </a:lnSpc>
            </a:pPr>
          </a:p>
          <a:p>
            <a:pPr algn="l">
              <a:lnSpc>
                <a:spcPts val="3359"/>
              </a:lnSpc>
            </a:pPr>
            <a:r>
              <a:rPr lang="en-US" sz="2399" spc="131">
                <a:solidFill>
                  <a:srgbClr val="FFFFFF"/>
                </a:solidFill>
                <a:latin typeface="Open Sauce"/>
                <a:ea typeface="Open Sauce"/>
                <a:cs typeface="Open Sauce"/>
                <a:sym typeface="Open Sauce"/>
              </a:rPr>
              <a:t>Document Formatting (format_docs)</a:t>
            </a:r>
          </a:p>
          <a:p>
            <a:pPr algn="l">
              <a:lnSpc>
                <a:spcPts val="3359"/>
              </a:lnSpc>
            </a:pPr>
          </a:p>
          <a:p>
            <a:pPr algn="l">
              <a:lnSpc>
                <a:spcPts val="3359"/>
              </a:lnSpc>
            </a:pPr>
            <a:r>
              <a:rPr lang="en-US" sz="2399" spc="131">
                <a:solidFill>
                  <a:srgbClr val="FFFFFF"/>
                </a:solidFill>
                <a:latin typeface="Open Sauce"/>
                <a:ea typeface="Open Sauce"/>
                <a:cs typeface="Open Sauce"/>
                <a:sym typeface="Open Sauce"/>
              </a:rPr>
              <a:t>Prompt Definition (prompt) </a:t>
            </a:r>
          </a:p>
          <a:p>
            <a:pPr algn="l">
              <a:lnSpc>
                <a:spcPts val="3359"/>
              </a:lnSpc>
            </a:pPr>
          </a:p>
          <a:p>
            <a:pPr algn="l">
              <a:lnSpc>
                <a:spcPts val="3359"/>
              </a:lnSpc>
            </a:pPr>
            <a:r>
              <a:rPr lang="en-US" sz="2399" spc="131">
                <a:solidFill>
                  <a:srgbClr val="FFFFFF"/>
                </a:solidFill>
                <a:latin typeface="Open Sauce"/>
                <a:ea typeface="Open Sauce"/>
                <a:cs typeface="Open Sauce"/>
                <a:sym typeface="Open Sauce"/>
              </a:rPr>
              <a:t>Response Generatio (ChatGoogleGenerativeAI)</a:t>
            </a:r>
          </a:p>
          <a:p>
            <a:pPr algn="l">
              <a:lnSpc>
                <a:spcPts val="3359"/>
              </a:lnSpc>
            </a:pPr>
          </a:p>
          <a:p>
            <a:pPr algn="l">
              <a:lnSpc>
                <a:spcPts val="3359"/>
              </a:lnSpc>
              <a:spcBef>
                <a:spcPct val="0"/>
              </a:spcBef>
            </a:pPr>
            <a:r>
              <a:rPr lang="en-US" sz="2399" spc="131">
                <a:solidFill>
                  <a:srgbClr val="FFFFFF"/>
                </a:solidFill>
                <a:latin typeface="Open Sauce"/>
                <a:ea typeface="Open Sauce"/>
                <a:cs typeface="Open Sauce"/>
                <a:sym typeface="Open Sauce"/>
              </a:rPr>
              <a:t>Response Parsing (StrOutputParser)</a:t>
            </a:r>
          </a:p>
        </p:txBody>
      </p:sp>
      <p:sp>
        <p:nvSpPr>
          <p:cNvPr name="Freeform 7" id="7"/>
          <p:cNvSpPr/>
          <p:nvPr/>
        </p:nvSpPr>
        <p:spPr>
          <a:xfrm flipH="true" flipV="false" rot="2486692">
            <a:off x="-1573469" y="-243774"/>
            <a:ext cx="6652520" cy="4731686"/>
          </a:xfrm>
          <a:custGeom>
            <a:avLst/>
            <a:gdLst/>
            <a:ahLst/>
            <a:cxnLst/>
            <a:rect r="r" b="b" t="t" l="l"/>
            <a:pathLst>
              <a:path h="4731686" w="6652520">
                <a:moveTo>
                  <a:pt x="6652520" y="0"/>
                </a:moveTo>
                <a:lnTo>
                  <a:pt x="0" y="0"/>
                </a:lnTo>
                <a:lnTo>
                  <a:pt x="0" y="4731686"/>
                </a:lnTo>
                <a:lnTo>
                  <a:pt x="6652520" y="4731686"/>
                </a:lnTo>
                <a:lnTo>
                  <a:pt x="6652520" y="0"/>
                </a:lnTo>
                <a:close/>
              </a:path>
            </a:pathLst>
          </a:custGeom>
          <a:blipFill>
            <a:blip r:embed="rId5"/>
            <a:stretch>
              <a:fillRect l="0" t="-809" r="0" b="-809"/>
            </a:stretch>
          </a:blipFill>
        </p:spPr>
      </p:sp>
      <p:sp>
        <p:nvSpPr>
          <p:cNvPr name="Freeform 8" id="8"/>
          <p:cNvSpPr/>
          <p:nvPr/>
        </p:nvSpPr>
        <p:spPr>
          <a:xfrm flipH="false" flipV="false" rot="0">
            <a:off x="5635593" y="8427591"/>
            <a:ext cx="7812191" cy="7812191"/>
          </a:xfrm>
          <a:custGeom>
            <a:avLst/>
            <a:gdLst/>
            <a:ahLst/>
            <a:cxnLst/>
            <a:rect r="r" b="b" t="t" l="l"/>
            <a:pathLst>
              <a:path h="7812191" w="7812191">
                <a:moveTo>
                  <a:pt x="0" y="0"/>
                </a:moveTo>
                <a:lnTo>
                  <a:pt x="7812192" y="0"/>
                </a:lnTo>
                <a:lnTo>
                  <a:pt x="7812192" y="7812191"/>
                </a:lnTo>
                <a:lnTo>
                  <a:pt x="0" y="7812191"/>
                </a:lnTo>
                <a:lnTo>
                  <a:pt x="0" y="0"/>
                </a:lnTo>
                <a:close/>
              </a:path>
            </a:pathLst>
          </a:custGeom>
          <a:blipFill>
            <a:blip r:embed="rId2">
              <a:alphaModFix amt="49000"/>
              <a:extLst>
                <a:ext uri="{96DAC541-7B7A-43D3-8B79-37D633B846F1}">
                  <asvg:svgBlip xmlns:asvg="http://schemas.microsoft.com/office/drawing/2016/SVG/main" r:embed="rId3"/>
                </a:ext>
              </a:extLst>
            </a:blip>
            <a:stretch>
              <a:fillRect l="0" t="0" r="0" b="0"/>
            </a:stretch>
          </a:blipFill>
        </p:spPr>
      </p:sp>
      <p:sp>
        <p:nvSpPr>
          <p:cNvPr name="TextBox 9" id="9"/>
          <p:cNvSpPr txBox="true"/>
          <p:nvPr/>
        </p:nvSpPr>
        <p:spPr>
          <a:xfrm rot="0">
            <a:off x="4394141" y="3457926"/>
            <a:ext cx="10295096" cy="457353"/>
          </a:xfrm>
          <a:prstGeom prst="rect">
            <a:avLst/>
          </a:prstGeom>
        </p:spPr>
        <p:txBody>
          <a:bodyPr anchor="t" rtlCol="false" tIns="0" lIns="0" bIns="0" rIns="0">
            <a:spAutoFit/>
          </a:bodyPr>
          <a:lstStyle/>
          <a:p>
            <a:pPr algn="ctr">
              <a:lnSpc>
                <a:spcPts val="3606"/>
              </a:lnSpc>
            </a:pPr>
            <a:r>
              <a:rPr lang="en-US" sz="2576">
                <a:solidFill>
                  <a:srgbClr val="F2E8FF"/>
                </a:solidFill>
                <a:latin typeface="Zen Dots"/>
                <a:ea typeface="Zen Dots"/>
                <a:cs typeface="Zen Dots"/>
                <a:sym typeface="Zen Dots"/>
              </a:rPr>
              <a:t>All these operations are sequenced in a RAG Chain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90947"/>
        </a:solidFill>
      </p:bgPr>
    </p:bg>
    <p:spTree>
      <p:nvGrpSpPr>
        <p:cNvPr id="1" name=""/>
        <p:cNvGrpSpPr/>
        <p:nvPr/>
      </p:nvGrpSpPr>
      <p:grpSpPr>
        <a:xfrm>
          <a:off x="0" y="0"/>
          <a:ext cx="0" cy="0"/>
          <a:chOff x="0" y="0"/>
          <a:chExt cx="0" cy="0"/>
        </a:xfrm>
      </p:grpSpPr>
      <p:sp>
        <p:nvSpPr>
          <p:cNvPr name="Freeform 2" id="2"/>
          <p:cNvSpPr/>
          <p:nvPr/>
        </p:nvSpPr>
        <p:spPr>
          <a:xfrm flipH="false" flipV="false" rot="0">
            <a:off x="-6214106" y="2185846"/>
            <a:ext cx="10298328" cy="10298328"/>
          </a:xfrm>
          <a:custGeom>
            <a:avLst/>
            <a:gdLst/>
            <a:ahLst/>
            <a:cxnLst/>
            <a:rect r="r" b="b" t="t" l="l"/>
            <a:pathLst>
              <a:path h="10298328" w="10298328">
                <a:moveTo>
                  <a:pt x="0" y="0"/>
                </a:moveTo>
                <a:lnTo>
                  <a:pt x="10298328" y="0"/>
                </a:lnTo>
                <a:lnTo>
                  <a:pt x="10298328" y="10298328"/>
                </a:lnTo>
                <a:lnTo>
                  <a:pt x="0" y="10298328"/>
                </a:lnTo>
                <a:lnTo>
                  <a:pt x="0" y="0"/>
                </a:lnTo>
                <a:close/>
              </a:path>
            </a:pathLst>
          </a:custGeom>
          <a:blipFill>
            <a:blip r:embed="rId2">
              <a:alphaModFix amt="49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3994836" y="-6998868"/>
            <a:ext cx="10298328" cy="10298328"/>
          </a:xfrm>
          <a:custGeom>
            <a:avLst/>
            <a:gdLst/>
            <a:ahLst/>
            <a:cxnLst/>
            <a:rect r="r" b="b" t="t" l="l"/>
            <a:pathLst>
              <a:path h="10298328" w="10298328">
                <a:moveTo>
                  <a:pt x="0" y="0"/>
                </a:moveTo>
                <a:lnTo>
                  <a:pt x="10298328" y="0"/>
                </a:lnTo>
                <a:lnTo>
                  <a:pt x="10298328" y="10298328"/>
                </a:lnTo>
                <a:lnTo>
                  <a:pt x="0" y="10298328"/>
                </a:lnTo>
                <a:lnTo>
                  <a:pt x="0" y="0"/>
                </a:lnTo>
                <a:close/>
              </a:path>
            </a:pathLst>
          </a:custGeom>
          <a:blipFill>
            <a:blip r:embed="rId2">
              <a:alphaModFix amt="49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929990">
            <a:off x="-7920954" y="-1468463"/>
            <a:ext cx="12013438" cy="8229600"/>
          </a:xfrm>
          <a:custGeom>
            <a:avLst/>
            <a:gdLst/>
            <a:ahLst/>
            <a:cxnLst/>
            <a:rect r="r" b="b" t="t" l="l"/>
            <a:pathLst>
              <a:path h="8229600" w="12013438">
                <a:moveTo>
                  <a:pt x="12013438" y="0"/>
                </a:moveTo>
                <a:lnTo>
                  <a:pt x="0" y="0"/>
                </a:lnTo>
                <a:lnTo>
                  <a:pt x="0" y="8229600"/>
                </a:lnTo>
                <a:lnTo>
                  <a:pt x="12013438" y="8229600"/>
                </a:lnTo>
                <a:lnTo>
                  <a:pt x="12013438" y="0"/>
                </a:lnTo>
                <a:close/>
              </a:path>
            </a:pathLst>
          </a:custGeom>
          <a:blipFill>
            <a:blip r:embed="rId4"/>
            <a:stretch>
              <a:fillRect l="0" t="0" r="0" b="0"/>
            </a:stretch>
          </a:blipFill>
        </p:spPr>
      </p:sp>
      <p:sp>
        <p:nvSpPr>
          <p:cNvPr name="Freeform 5" id="5"/>
          <p:cNvSpPr/>
          <p:nvPr/>
        </p:nvSpPr>
        <p:spPr>
          <a:xfrm flipH="false" flipV="false" rot="0">
            <a:off x="14200177" y="4474097"/>
            <a:ext cx="10298328" cy="10298328"/>
          </a:xfrm>
          <a:custGeom>
            <a:avLst/>
            <a:gdLst/>
            <a:ahLst/>
            <a:cxnLst/>
            <a:rect r="r" b="b" t="t" l="l"/>
            <a:pathLst>
              <a:path h="10298328" w="10298328">
                <a:moveTo>
                  <a:pt x="0" y="0"/>
                </a:moveTo>
                <a:lnTo>
                  <a:pt x="10298328" y="0"/>
                </a:lnTo>
                <a:lnTo>
                  <a:pt x="10298328" y="10298328"/>
                </a:lnTo>
                <a:lnTo>
                  <a:pt x="0" y="10298328"/>
                </a:lnTo>
                <a:lnTo>
                  <a:pt x="0" y="0"/>
                </a:lnTo>
                <a:close/>
              </a:path>
            </a:pathLst>
          </a:custGeom>
          <a:blipFill>
            <a:blip r:embed="rId2">
              <a:alphaModFix amt="49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739482">
            <a:off x="14054364" y="-1200217"/>
            <a:ext cx="12013438" cy="8229600"/>
          </a:xfrm>
          <a:custGeom>
            <a:avLst/>
            <a:gdLst/>
            <a:ahLst/>
            <a:cxnLst/>
            <a:rect r="r" b="b" t="t" l="l"/>
            <a:pathLst>
              <a:path h="8229600" w="12013438">
                <a:moveTo>
                  <a:pt x="0" y="0"/>
                </a:moveTo>
                <a:lnTo>
                  <a:pt x="12013438" y="0"/>
                </a:lnTo>
                <a:lnTo>
                  <a:pt x="12013438" y="8229600"/>
                </a:lnTo>
                <a:lnTo>
                  <a:pt x="0" y="8229600"/>
                </a:lnTo>
                <a:lnTo>
                  <a:pt x="0" y="0"/>
                </a:lnTo>
                <a:close/>
              </a:path>
            </a:pathLst>
          </a:custGeom>
          <a:blipFill>
            <a:blip r:embed="rId4"/>
            <a:stretch>
              <a:fillRect l="0" t="0" r="0" b="0"/>
            </a:stretch>
          </a:blipFill>
        </p:spPr>
      </p:sp>
      <p:sp>
        <p:nvSpPr>
          <p:cNvPr name="Freeform 7" id="7"/>
          <p:cNvSpPr/>
          <p:nvPr/>
        </p:nvSpPr>
        <p:spPr>
          <a:xfrm flipH="false" flipV="false" rot="0">
            <a:off x="4084222" y="1243154"/>
            <a:ext cx="10119556" cy="6461885"/>
          </a:xfrm>
          <a:custGeom>
            <a:avLst/>
            <a:gdLst/>
            <a:ahLst/>
            <a:cxnLst/>
            <a:rect r="r" b="b" t="t" l="l"/>
            <a:pathLst>
              <a:path h="6461885" w="10119556">
                <a:moveTo>
                  <a:pt x="0" y="0"/>
                </a:moveTo>
                <a:lnTo>
                  <a:pt x="10119556" y="0"/>
                </a:lnTo>
                <a:lnTo>
                  <a:pt x="10119556" y="6461885"/>
                </a:lnTo>
                <a:lnTo>
                  <a:pt x="0" y="646188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8" id="8"/>
          <p:cNvSpPr/>
          <p:nvPr/>
        </p:nvSpPr>
        <p:spPr>
          <a:xfrm flipH="false" flipV="false" rot="0">
            <a:off x="5249873" y="7142737"/>
            <a:ext cx="7788254" cy="3756338"/>
          </a:xfrm>
          <a:custGeom>
            <a:avLst/>
            <a:gdLst/>
            <a:ahLst/>
            <a:cxnLst/>
            <a:rect r="r" b="b" t="t" l="l"/>
            <a:pathLst>
              <a:path h="3756338" w="7788254">
                <a:moveTo>
                  <a:pt x="0" y="0"/>
                </a:moveTo>
                <a:lnTo>
                  <a:pt x="7788254" y="0"/>
                </a:lnTo>
                <a:lnTo>
                  <a:pt x="7788254" y="3756338"/>
                </a:lnTo>
                <a:lnTo>
                  <a:pt x="0" y="3756338"/>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9" id="9"/>
          <p:cNvSpPr/>
          <p:nvPr/>
        </p:nvSpPr>
        <p:spPr>
          <a:xfrm flipH="false" flipV="false" rot="0">
            <a:off x="-1435743" y="5100044"/>
            <a:ext cx="6685616" cy="4897602"/>
          </a:xfrm>
          <a:custGeom>
            <a:avLst/>
            <a:gdLst/>
            <a:ahLst/>
            <a:cxnLst/>
            <a:rect r="r" b="b" t="t" l="l"/>
            <a:pathLst>
              <a:path h="4897602" w="6685616">
                <a:moveTo>
                  <a:pt x="0" y="0"/>
                </a:moveTo>
                <a:lnTo>
                  <a:pt x="6685616" y="0"/>
                </a:lnTo>
                <a:lnTo>
                  <a:pt x="6685616" y="4897602"/>
                </a:lnTo>
                <a:lnTo>
                  <a:pt x="0" y="4897602"/>
                </a:lnTo>
                <a:lnTo>
                  <a:pt x="0" y="0"/>
                </a:lnTo>
                <a:close/>
              </a:path>
            </a:pathLst>
          </a:custGeom>
          <a:blipFill>
            <a:blip r:embed="rId9"/>
            <a:stretch>
              <a:fillRect l="0" t="0" r="0" b="0"/>
            </a:stretch>
          </a:blipFill>
        </p:spPr>
      </p:sp>
      <p:sp>
        <p:nvSpPr>
          <p:cNvPr name="Freeform 10" id="10"/>
          <p:cNvSpPr/>
          <p:nvPr/>
        </p:nvSpPr>
        <p:spPr>
          <a:xfrm flipH="true" flipV="false" rot="0">
            <a:off x="13314352" y="4886209"/>
            <a:ext cx="6685616" cy="4897602"/>
          </a:xfrm>
          <a:custGeom>
            <a:avLst/>
            <a:gdLst/>
            <a:ahLst/>
            <a:cxnLst/>
            <a:rect r="r" b="b" t="t" l="l"/>
            <a:pathLst>
              <a:path h="4897602" w="6685616">
                <a:moveTo>
                  <a:pt x="6685616" y="0"/>
                </a:moveTo>
                <a:lnTo>
                  <a:pt x="0" y="0"/>
                </a:lnTo>
                <a:lnTo>
                  <a:pt x="0" y="4897602"/>
                </a:lnTo>
                <a:lnTo>
                  <a:pt x="6685616" y="4897602"/>
                </a:lnTo>
                <a:lnTo>
                  <a:pt x="6685616" y="0"/>
                </a:lnTo>
                <a:close/>
              </a:path>
            </a:pathLst>
          </a:custGeom>
          <a:blipFill>
            <a:blip r:embed="rId9"/>
            <a:stretch>
              <a:fillRect l="0" t="0" r="0" b="0"/>
            </a:stretch>
          </a:blipFill>
        </p:spPr>
      </p:sp>
      <p:sp>
        <p:nvSpPr>
          <p:cNvPr name="TextBox 11" id="11"/>
          <p:cNvSpPr txBox="true"/>
          <p:nvPr/>
        </p:nvSpPr>
        <p:spPr>
          <a:xfrm rot="0">
            <a:off x="6537828" y="1411037"/>
            <a:ext cx="5212478" cy="530384"/>
          </a:xfrm>
          <a:prstGeom prst="rect">
            <a:avLst/>
          </a:prstGeom>
        </p:spPr>
        <p:txBody>
          <a:bodyPr anchor="t" rtlCol="false" tIns="0" lIns="0" bIns="0" rIns="0">
            <a:spAutoFit/>
          </a:bodyPr>
          <a:lstStyle/>
          <a:p>
            <a:pPr algn="ctr">
              <a:lnSpc>
                <a:spcPts val="4368"/>
              </a:lnSpc>
            </a:pPr>
            <a:r>
              <a:rPr lang="en-US" sz="3120">
                <a:solidFill>
                  <a:srgbClr val="F2E8FF"/>
                </a:solidFill>
                <a:latin typeface="Zen Dots"/>
                <a:ea typeface="Zen Dots"/>
                <a:cs typeface="Zen Dots"/>
                <a:sym typeface="Zen Dots"/>
              </a:rPr>
              <a:t>Streamlit Framework</a:t>
            </a:r>
          </a:p>
        </p:txBody>
      </p:sp>
      <p:sp>
        <p:nvSpPr>
          <p:cNvPr name="TextBox 12" id="12"/>
          <p:cNvSpPr txBox="true"/>
          <p:nvPr/>
        </p:nvSpPr>
        <p:spPr>
          <a:xfrm rot="0">
            <a:off x="5481852" y="2655491"/>
            <a:ext cx="7600521" cy="3986441"/>
          </a:xfrm>
          <a:prstGeom prst="rect">
            <a:avLst/>
          </a:prstGeom>
        </p:spPr>
        <p:txBody>
          <a:bodyPr anchor="t" rtlCol="false" tIns="0" lIns="0" bIns="0" rIns="0">
            <a:spAutoFit/>
          </a:bodyPr>
          <a:lstStyle/>
          <a:p>
            <a:pPr algn="l">
              <a:lnSpc>
                <a:spcPts val="2939"/>
              </a:lnSpc>
            </a:pPr>
            <a:r>
              <a:rPr lang="en-US" sz="2099" spc="115">
                <a:solidFill>
                  <a:srgbClr val="FFFFFF"/>
                </a:solidFill>
                <a:latin typeface="Open Sauce"/>
                <a:ea typeface="Open Sauce"/>
                <a:cs typeface="Open Sauce"/>
                <a:sym typeface="Open Sauce"/>
              </a:rPr>
              <a:t>Streamlit is used to build the user interface (UI) that allows users to interact with the chatbot. It facilitates easy creation of web-based applications for real-time interaction with the model. It includes an input form for user queries and displays the chatbot’s responses.</a:t>
            </a:r>
          </a:p>
          <a:p>
            <a:pPr algn="l">
              <a:lnSpc>
                <a:spcPts val="2799"/>
              </a:lnSpc>
            </a:pPr>
          </a:p>
          <a:p>
            <a:pPr algn="l">
              <a:lnSpc>
                <a:spcPts val="2799"/>
              </a:lnSpc>
            </a:pPr>
            <a:r>
              <a:rPr lang="en-US" sz="1999" spc="109">
                <a:solidFill>
                  <a:srgbClr val="FFFFFF"/>
                </a:solidFill>
                <a:latin typeface="Open Sauce"/>
                <a:ea typeface="Open Sauce"/>
                <a:cs typeface="Open Sauce"/>
                <a:sym typeface="Open Sauce"/>
              </a:rPr>
              <a:t>Streamlit’s session state is used to store the chat history to keep track of the ongoing conversation between the user and the bot.</a:t>
            </a:r>
          </a:p>
          <a:p>
            <a:pPr algn="l">
              <a:lnSpc>
                <a:spcPts val="279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90947"/>
        </a:solidFill>
      </p:bgPr>
    </p:bg>
    <p:spTree>
      <p:nvGrpSpPr>
        <p:cNvPr id="1" name=""/>
        <p:cNvGrpSpPr/>
        <p:nvPr/>
      </p:nvGrpSpPr>
      <p:grpSpPr>
        <a:xfrm>
          <a:off x="0" y="0"/>
          <a:ext cx="0" cy="0"/>
          <a:chOff x="0" y="0"/>
          <a:chExt cx="0" cy="0"/>
        </a:xfrm>
      </p:grpSpPr>
      <p:sp>
        <p:nvSpPr>
          <p:cNvPr name="Freeform 2" id="2"/>
          <p:cNvSpPr/>
          <p:nvPr/>
        </p:nvSpPr>
        <p:spPr>
          <a:xfrm flipH="false" flipV="false" rot="0">
            <a:off x="-5596338" y="2525005"/>
            <a:ext cx="10670738" cy="10670738"/>
          </a:xfrm>
          <a:custGeom>
            <a:avLst/>
            <a:gdLst/>
            <a:ahLst/>
            <a:cxnLst/>
            <a:rect r="r" b="b" t="t" l="l"/>
            <a:pathLst>
              <a:path h="10670738" w="10670738">
                <a:moveTo>
                  <a:pt x="0" y="0"/>
                </a:moveTo>
                <a:lnTo>
                  <a:pt x="10670738" y="0"/>
                </a:lnTo>
                <a:lnTo>
                  <a:pt x="10670738" y="10670738"/>
                </a:lnTo>
                <a:lnTo>
                  <a:pt x="0" y="10670738"/>
                </a:lnTo>
                <a:lnTo>
                  <a:pt x="0" y="0"/>
                </a:lnTo>
                <a:close/>
              </a:path>
            </a:pathLst>
          </a:custGeom>
          <a:blipFill>
            <a:blip r:embed="rId2">
              <a:alphaModFix amt="17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6228239" y="1492043"/>
            <a:ext cx="8397872" cy="8397872"/>
          </a:xfrm>
          <a:custGeom>
            <a:avLst/>
            <a:gdLst/>
            <a:ahLst/>
            <a:cxnLst/>
            <a:rect r="r" b="b" t="t" l="l"/>
            <a:pathLst>
              <a:path h="8397872" w="8397872">
                <a:moveTo>
                  <a:pt x="0" y="0"/>
                </a:moveTo>
                <a:lnTo>
                  <a:pt x="8397871" y="0"/>
                </a:lnTo>
                <a:lnTo>
                  <a:pt x="8397871" y="8397871"/>
                </a:lnTo>
                <a:lnTo>
                  <a:pt x="0" y="83978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true" flipV="false" rot="0">
            <a:off x="-7640360" y="82512"/>
            <a:ext cx="12013438" cy="8229600"/>
          </a:xfrm>
          <a:custGeom>
            <a:avLst/>
            <a:gdLst/>
            <a:ahLst/>
            <a:cxnLst/>
            <a:rect r="r" b="b" t="t" l="l"/>
            <a:pathLst>
              <a:path h="8229600" w="12013438">
                <a:moveTo>
                  <a:pt x="12013438" y="0"/>
                </a:moveTo>
                <a:lnTo>
                  <a:pt x="0" y="0"/>
                </a:lnTo>
                <a:lnTo>
                  <a:pt x="0" y="8229600"/>
                </a:lnTo>
                <a:lnTo>
                  <a:pt x="12013438" y="8229600"/>
                </a:lnTo>
                <a:lnTo>
                  <a:pt x="12013438" y="0"/>
                </a:lnTo>
                <a:close/>
              </a:path>
            </a:pathLst>
          </a:custGeom>
          <a:blipFill>
            <a:blip r:embed="rId4"/>
            <a:stretch>
              <a:fillRect l="0" t="0" r="0" b="0"/>
            </a:stretch>
          </a:blipFill>
        </p:spPr>
      </p:sp>
      <p:sp>
        <p:nvSpPr>
          <p:cNvPr name="Freeform 5" id="5"/>
          <p:cNvSpPr/>
          <p:nvPr/>
        </p:nvSpPr>
        <p:spPr>
          <a:xfrm flipH="false" flipV="false" rot="0">
            <a:off x="5073390" y="8247734"/>
            <a:ext cx="8397872" cy="8397872"/>
          </a:xfrm>
          <a:custGeom>
            <a:avLst/>
            <a:gdLst/>
            <a:ahLst/>
            <a:cxnLst/>
            <a:rect r="r" b="b" t="t" l="l"/>
            <a:pathLst>
              <a:path h="8397872" w="8397872">
                <a:moveTo>
                  <a:pt x="0" y="0"/>
                </a:moveTo>
                <a:lnTo>
                  <a:pt x="8397871" y="0"/>
                </a:lnTo>
                <a:lnTo>
                  <a:pt x="8397871" y="8397872"/>
                </a:lnTo>
                <a:lnTo>
                  <a:pt x="0" y="8397872"/>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16118368" y="1833058"/>
            <a:ext cx="8397872" cy="8397872"/>
          </a:xfrm>
          <a:custGeom>
            <a:avLst/>
            <a:gdLst/>
            <a:ahLst/>
            <a:cxnLst/>
            <a:rect r="r" b="b" t="t" l="l"/>
            <a:pathLst>
              <a:path h="8397872" w="8397872">
                <a:moveTo>
                  <a:pt x="0" y="0"/>
                </a:moveTo>
                <a:lnTo>
                  <a:pt x="8397871" y="0"/>
                </a:lnTo>
                <a:lnTo>
                  <a:pt x="8397871" y="8397871"/>
                </a:lnTo>
                <a:lnTo>
                  <a:pt x="0" y="8397871"/>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13790593" y="18134"/>
            <a:ext cx="12013438" cy="8229600"/>
          </a:xfrm>
          <a:custGeom>
            <a:avLst/>
            <a:gdLst/>
            <a:ahLst/>
            <a:cxnLst/>
            <a:rect r="r" b="b" t="t" l="l"/>
            <a:pathLst>
              <a:path h="8229600" w="12013438">
                <a:moveTo>
                  <a:pt x="0" y="0"/>
                </a:moveTo>
                <a:lnTo>
                  <a:pt x="12013437" y="0"/>
                </a:lnTo>
                <a:lnTo>
                  <a:pt x="12013437" y="8229600"/>
                </a:lnTo>
                <a:lnTo>
                  <a:pt x="0" y="8229600"/>
                </a:lnTo>
                <a:lnTo>
                  <a:pt x="0" y="0"/>
                </a:lnTo>
                <a:close/>
              </a:path>
            </a:pathLst>
          </a:custGeom>
          <a:blipFill>
            <a:blip r:embed="rId4"/>
            <a:stretch>
              <a:fillRect l="0" t="0" r="0" b="0"/>
            </a:stretch>
          </a:blipFill>
        </p:spPr>
      </p:sp>
      <p:sp>
        <p:nvSpPr>
          <p:cNvPr name="Freeform 8" id="8"/>
          <p:cNvSpPr/>
          <p:nvPr/>
        </p:nvSpPr>
        <p:spPr>
          <a:xfrm flipH="false" flipV="false" rot="0">
            <a:off x="3994836" y="-6998868"/>
            <a:ext cx="10298328" cy="10298328"/>
          </a:xfrm>
          <a:custGeom>
            <a:avLst/>
            <a:gdLst/>
            <a:ahLst/>
            <a:cxnLst/>
            <a:rect r="r" b="b" t="t" l="l"/>
            <a:pathLst>
              <a:path h="10298328" w="10298328">
                <a:moveTo>
                  <a:pt x="0" y="0"/>
                </a:moveTo>
                <a:lnTo>
                  <a:pt x="10298328" y="0"/>
                </a:lnTo>
                <a:lnTo>
                  <a:pt x="10298328" y="10298328"/>
                </a:lnTo>
                <a:lnTo>
                  <a:pt x="0" y="10298328"/>
                </a:lnTo>
                <a:lnTo>
                  <a:pt x="0" y="0"/>
                </a:lnTo>
                <a:close/>
              </a:path>
            </a:pathLst>
          </a:custGeom>
          <a:blipFill>
            <a:blip r:embed="rId2">
              <a:alphaModFix amt="49000"/>
              <a:extLst>
                <a:ext uri="{96DAC541-7B7A-43D3-8B79-37D633B846F1}">
                  <asvg:svgBlip xmlns:asvg="http://schemas.microsoft.com/office/drawing/2016/SVG/main" r:embed="rId3"/>
                </a:ext>
              </a:extLst>
            </a:blip>
            <a:stretch>
              <a:fillRect l="0" t="0" r="0" b="0"/>
            </a:stretch>
          </a:blipFill>
        </p:spPr>
      </p:sp>
      <p:grpSp>
        <p:nvGrpSpPr>
          <p:cNvPr name="Group 9" id="9"/>
          <p:cNvGrpSpPr/>
          <p:nvPr/>
        </p:nvGrpSpPr>
        <p:grpSpPr>
          <a:xfrm rot="0">
            <a:off x="2893532" y="1492043"/>
            <a:ext cx="12500936" cy="8397872"/>
            <a:chOff x="0" y="0"/>
            <a:chExt cx="3437158" cy="2309012"/>
          </a:xfrm>
        </p:grpSpPr>
        <p:sp>
          <p:nvSpPr>
            <p:cNvPr name="Freeform 10" id="10"/>
            <p:cNvSpPr/>
            <p:nvPr/>
          </p:nvSpPr>
          <p:spPr>
            <a:xfrm flipH="false" flipV="false" rot="0">
              <a:off x="0" y="0"/>
              <a:ext cx="3437158" cy="2309012"/>
            </a:xfrm>
            <a:custGeom>
              <a:avLst/>
              <a:gdLst/>
              <a:ahLst/>
              <a:cxnLst/>
              <a:rect r="r" b="b" t="t" l="l"/>
              <a:pathLst>
                <a:path h="2309012" w="3437158">
                  <a:moveTo>
                    <a:pt x="31585" y="0"/>
                  </a:moveTo>
                  <a:lnTo>
                    <a:pt x="3405573" y="0"/>
                  </a:lnTo>
                  <a:cubicBezTo>
                    <a:pt x="3423017" y="0"/>
                    <a:pt x="3437158" y="14141"/>
                    <a:pt x="3437158" y="31585"/>
                  </a:cubicBezTo>
                  <a:lnTo>
                    <a:pt x="3437158" y="2277427"/>
                  </a:lnTo>
                  <a:cubicBezTo>
                    <a:pt x="3437158" y="2285804"/>
                    <a:pt x="3433830" y="2293838"/>
                    <a:pt x="3427907" y="2299761"/>
                  </a:cubicBezTo>
                  <a:cubicBezTo>
                    <a:pt x="3421983" y="2305684"/>
                    <a:pt x="3413950" y="2309012"/>
                    <a:pt x="3405573" y="2309012"/>
                  </a:cubicBezTo>
                  <a:lnTo>
                    <a:pt x="31585" y="2309012"/>
                  </a:lnTo>
                  <a:cubicBezTo>
                    <a:pt x="23208" y="2309012"/>
                    <a:pt x="15174" y="2305684"/>
                    <a:pt x="9251" y="2299761"/>
                  </a:cubicBezTo>
                  <a:cubicBezTo>
                    <a:pt x="3328" y="2293838"/>
                    <a:pt x="0" y="2285804"/>
                    <a:pt x="0" y="2277427"/>
                  </a:cubicBezTo>
                  <a:lnTo>
                    <a:pt x="0" y="31585"/>
                  </a:lnTo>
                  <a:cubicBezTo>
                    <a:pt x="0" y="14141"/>
                    <a:pt x="14141" y="0"/>
                    <a:pt x="31585" y="0"/>
                  </a:cubicBezTo>
                  <a:close/>
                </a:path>
              </a:pathLst>
            </a:custGeom>
            <a:solidFill>
              <a:srgbClr val="2A1468">
                <a:alpha val="82745"/>
              </a:srgbClr>
            </a:solidFill>
            <a:ln w="19050" cap="rnd">
              <a:solidFill>
                <a:srgbClr val="D48EFF">
                  <a:alpha val="82745"/>
                </a:srgbClr>
              </a:solidFill>
              <a:prstDash val="solid"/>
              <a:round/>
            </a:ln>
          </p:spPr>
        </p:sp>
        <p:sp>
          <p:nvSpPr>
            <p:cNvPr name="TextBox 11" id="11"/>
            <p:cNvSpPr txBox="true"/>
            <p:nvPr/>
          </p:nvSpPr>
          <p:spPr>
            <a:xfrm>
              <a:off x="0" y="-28575"/>
              <a:ext cx="3437158" cy="2337587"/>
            </a:xfrm>
            <a:prstGeom prst="rect">
              <a:avLst/>
            </a:prstGeom>
          </p:spPr>
          <p:txBody>
            <a:bodyPr anchor="ctr" rtlCol="false" tIns="50800" lIns="50800" bIns="50800" rIns="50800"/>
            <a:lstStyle/>
            <a:p>
              <a:pPr algn="ctr">
                <a:lnSpc>
                  <a:spcPts val="2150"/>
                </a:lnSpc>
              </a:pPr>
            </a:p>
          </p:txBody>
        </p:sp>
      </p:grpSp>
      <p:grpSp>
        <p:nvGrpSpPr>
          <p:cNvPr name="Group 12" id="12"/>
          <p:cNvGrpSpPr/>
          <p:nvPr/>
        </p:nvGrpSpPr>
        <p:grpSpPr>
          <a:xfrm rot="0">
            <a:off x="5169962" y="5710362"/>
            <a:ext cx="8721076" cy="3143769"/>
            <a:chOff x="0" y="0"/>
            <a:chExt cx="2397878" cy="864386"/>
          </a:xfrm>
        </p:grpSpPr>
        <p:sp>
          <p:nvSpPr>
            <p:cNvPr name="Freeform 13" id="13"/>
            <p:cNvSpPr/>
            <p:nvPr/>
          </p:nvSpPr>
          <p:spPr>
            <a:xfrm flipH="false" flipV="false" rot="0">
              <a:off x="0" y="0"/>
              <a:ext cx="2397878" cy="864386"/>
            </a:xfrm>
            <a:custGeom>
              <a:avLst/>
              <a:gdLst/>
              <a:ahLst/>
              <a:cxnLst/>
              <a:rect r="r" b="b" t="t" l="l"/>
              <a:pathLst>
                <a:path h="864386" w="2397878">
                  <a:moveTo>
                    <a:pt x="45274" y="0"/>
                  </a:moveTo>
                  <a:lnTo>
                    <a:pt x="2352604" y="0"/>
                  </a:lnTo>
                  <a:cubicBezTo>
                    <a:pt x="2377608" y="0"/>
                    <a:pt x="2397878" y="20270"/>
                    <a:pt x="2397878" y="45274"/>
                  </a:cubicBezTo>
                  <a:lnTo>
                    <a:pt x="2397878" y="819112"/>
                  </a:lnTo>
                  <a:cubicBezTo>
                    <a:pt x="2397878" y="844116"/>
                    <a:pt x="2377608" y="864386"/>
                    <a:pt x="2352604" y="864386"/>
                  </a:cubicBezTo>
                  <a:lnTo>
                    <a:pt x="45274" y="864386"/>
                  </a:lnTo>
                  <a:cubicBezTo>
                    <a:pt x="20270" y="864386"/>
                    <a:pt x="0" y="844116"/>
                    <a:pt x="0" y="819112"/>
                  </a:cubicBezTo>
                  <a:lnTo>
                    <a:pt x="0" y="45274"/>
                  </a:lnTo>
                  <a:cubicBezTo>
                    <a:pt x="0" y="20270"/>
                    <a:pt x="20270" y="0"/>
                    <a:pt x="45274" y="0"/>
                  </a:cubicBezTo>
                  <a:close/>
                </a:path>
              </a:pathLst>
            </a:custGeom>
            <a:solidFill>
              <a:srgbClr val="000000">
                <a:alpha val="0"/>
              </a:srgbClr>
            </a:solidFill>
            <a:ln w="19050" cap="rnd">
              <a:solidFill>
                <a:srgbClr val="D48EFF"/>
              </a:solidFill>
              <a:prstDash val="solid"/>
              <a:round/>
            </a:ln>
          </p:spPr>
        </p:sp>
        <p:sp>
          <p:nvSpPr>
            <p:cNvPr name="TextBox 14" id="14"/>
            <p:cNvSpPr txBox="true"/>
            <p:nvPr/>
          </p:nvSpPr>
          <p:spPr>
            <a:xfrm>
              <a:off x="0" y="-28575"/>
              <a:ext cx="2397878" cy="892961"/>
            </a:xfrm>
            <a:prstGeom prst="rect">
              <a:avLst/>
            </a:prstGeom>
          </p:spPr>
          <p:txBody>
            <a:bodyPr anchor="ctr" rtlCol="false" tIns="50800" lIns="50800" bIns="50800" rIns="50800"/>
            <a:lstStyle/>
            <a:p>
              <a:pPr algn="ctr">
                <a:lnSpc>
                  <a:spcPts val="2150"/>
                </a:lnSpc>
              </a:pPr>
            </a:p>
          </p:txBody>
        </p:sp>
      </p:grpSp>
      <p:grpSp>
        <p:nvGrpSpPr>
          <p:cNvPr name="Group 15" id="15"/>
          <p:cNvGrpSpPr/>
          <p:nvPr/>
        </p:nvGrpSpPr>
        <p:grpSpPr>
          <a:xfrm rot="0">
            <a:off x="5169962" y="2525005"/>
            <a:ext cx="8721076" cy="3165973"/>
            <a:chOff x="0" y="0"/>
            <a:chExt cx="2397878" cy="870491"/>
          </a:xfrm>
        </p:grpSpPr>
        <p:sp>
          <p:nvSpPr>
            <p:cNvPr name="Freeform 16" id="16"/>
            <p:cNvSpPr/>
            <p:nvPr/>
          </p:nvSpPr>
          <p:spPr>
            <a:xfrm flipH="false" flipV="false" rot="0">
              <a:off x="0" y="0"/>
              <a:ext cx="2397878" cy="870491"/>
            </a:xfrm>
            <a:custGeom>
              <a:avLst/>
              <a:gdLst/>
              <a:ahLst/>
              <a:cxnLst/>
              <a:rect r="r" b="b" t="t" l="l"/>
              <a:pathLst>
                <a:path h="870491" w="2397878">
                  <a:moveTo>
                    <a:pt x="45274" y="0"/>
                  </a:moveTo>
                  <a:lnTo>
                    <a:pt x="2352604" y="0"/>
                  </a:lnTo>
                  <a:cubicBezTo>
                    <a:pt x="2377608" y="0"/>
                    <a:pt x="2397878" y="20270"/>
                    <a:pt x="2397878" y="45274"/>
                  </a:cubicBezTo>
                  <a:lnTo>
                    <a:pt x="2397878" y="825217"/>
                  </a:lnTo>
                  <a:cubicBezTo>
                    <a:pt x="2397878" y="850221"/>
                    <a:pt x="2377608" y="870491"/>
                    <a:pt x="2352604" y="870491"/>
                  </a:cubicBezTo>
                  <a:lnTo>
                    <a:pt x="45274" y="870491"/>
                  </a:lnTo>
                  <a:cubicBezTo>
                    <a:pt x="20270" y="870491"/>
                    <a:pt x="0" y="850221"/>
                    <a:pt x="0" y="825217"/>
                  </a:cubicBezTo>
                  <a:lnTo>
                    <a:pt x="0" y="45274"/>
                  </a:lnTo>
                  <a:cubicBezTo>
                    <a:pt x="0" y="20270"/>
                    <a:pt x="20270" y="0"/>
                    <a:pt x="45274" y="0"/>
                  </a:cubicBezTo>
                  <a:close/>
                </a:path>
              </a:pathLst>
            </a:custGeom>
            <a:solidFill>
              <a:srgbClr val="000000">
                <a:alpha val="0"/>
              </a:srgbClr>
            </a:solidFill>
            <a:ln w="19050" cap="rnd">
              <a:solidFill>
                <a:srgbClr val="D48EFF"/>
              </a:solidFill>
              <a:prstDash val="solid"/>
              <a:round/>
            </a:ln>
          </p:spPr>
        </p:sp>
        <p:sp>
          <p:nvSpPr>
            <p:cNvPr name="TextBox 17" id="17"/>
            <p:cNvSpPr txBox="true"/>
            <p:nvPr/>
          </p:nvSpPr>
          <p:spPr>
            <a:xfrm>
              <a:off x="0" y="-28575"/>
              <a:ext cx="2397878" cy="899066"/>
            </a:xfrm>
            <a:prstGeom prst="rect">
              <a:avLst/>
            </a:prstGeom>
          </p:spPr>
          <p:txBody>
            <a:bodyPr anchor="ctr" rtlCol="false" tIns="50800" lIns="50800" bIns="50800" rIns="50800"/>
            <a:lstStyle/>
            <a:p>
              <a:pPr algn="ctr">
                <a:lnSpc>
                  <a:spcPts val="2150"/>
                </a:lnSpc>
              </a:pPr>
            </a:p>
          </p:txBody>
        </p:sp>
      </p:grpSp>
      <p:grpSp>
        <p:nvGrpSpPr>
          <p:cNvPr name="Group 18" id="18"/>
          <p:cNvGrpSpPr/>
          <p:nvPr/>
        </p:nvGrpSpPr>
        <p:grpSpPr>
          <a:xfrm rot="0">
            <a:off x="4563578" y="3590928"/>
            <a:ext cx="1212767" cy="1212767"/>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838B3"/>
            </a:solidFill>
            <a:ln w="19050" cap="sq">
              <a:solidFill>
                <a:srgbClr val="D48EFF"/>
              </a:solidFill>
              <a:prstDash val="solid"/>
              <a:miter/>
            </a:ln>
          </p:spPr>
        </p:sp>
        <p:sp>
          <p:nvSpPr>
            <p:cNvPr name="TextBox 20" id="20"/>
            <p:cNvSpPr txBox="true"/>
            <p:nvPr/>
          </p:nvSpPr>
          <p:spPr>
            <a:xfrm>
              <a:off x="76200" y="47625"/>
              <a:ext cx="660400" cy="688975"/>
            </a:xfrm>
            <a:prstGeom prst="rect">
              <a:avLst/>
            </a:prstGeom>
          </p:spPr>
          <p:txBody>
            <a:bodyPr anchor="ctr" rtlCol="false" tIns="50800" lIns="50800" bIns="50800" rIns="50800"/>
            <a:lstStyle/>
            <a:p>
              <a:pPr algn="ctr">
                <a:lnSpc>
                  <a:spcPts val="2150"/>
                </a:lnSpc>
              </a:pPr>
            </a:p>
          </p:txBody>
        </p:sp>
      </p:grpSp>
      <p:grpSp>
        <p:nvGrpSpPr>
          <p:cNvPr name="Group 21" id="21"/>
          <p:cNvGrpSpPr/>
          <p:nvPr/>
        </p:nvGrpSpPr>
        <p:grpSpPr>
          <a:xfrm rot="0">
            <a:off x="4563578" y="6497864"/>
            <a:ext cx="1212767" cy="1212767"/>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5838B3"/>
            </a:solidFill>
            <a:ln w="19050" cap="sq">
              <a:solidFill>
                <a:srgbClr val="D48EFF"/>
              </a:solidFill>
              <a:prstDash val="solid"/>
              <a:miter/>
            </a:ln>
          </p:spPr>
        </p:sp>
        <p:sp>
          <p:nvSpPr>
            <p:cNvPr name="TextBox 23" id="23"/>
            <p:cNvSpPr txBox="true"/>
            <p:nvPr/>
          </p:nvSpPr>
          <p:spPr>
            <a:xfrm>
              <a:off x="76200" y="47625"/>
              <a:ext cx="660400" cy="688975"/>
            </a:xfrm>
            <a:prstGeom prst="rect">
              <a:avLst/>
            </a:prstGeom>
          </p:spPr>
          <p:txBody>
            <a:bodyPr anchor="ctr" rtlCol="false" tIns="50800" lIns="50800" bIns="50800" rIns="50800"/>
            <a:lstStyle/>
            <a:p>
              <a:pPr algn="ctr">
                <a:lnSpc>
                  <a:spcPts val="2150"/>
                </a:lnSpc>
              </a:pPr>
            </a:p>
          </p:txBody>
        </p:sp>
      </p:grpSp>
      <p:sp>
        <p:nvSpPr>
          <p:cNvPr name="Freeform 24" id="24"/>
          <p:cNvSpPr/>
          <p:nvPr/>
        </p:nvSpPr>
        <p:spPr>
          <a:xfrm flipH="false" flipV="false" rot="0">
            <a:off x="-3757497" y="6809770"/>
            <a:ext cx="8321075" cy="7096865"/>
          </a:xfrm>
          <a:custGeom>
            <a:avLst/>
            <a:gdLst/>
            <a:ahLst/>
            <a:cxnLst/>
            <a:rect r="r" b="b" t="t" l="l"/>
            <a:pathLst>
              <a:path h="7096865" w="8321075">
                <a:moveTo>
                  <a:pt x="0" y="0"/>
                </a:moveTo>
                <a:lnTo>
                  <a:pt x="8321075" y="0"/>
                </a:lnTo>
                <a:lnTo>
                  <a:pt x="8321075" y="7096865"/>
                </a:lnTo>
                <a:lnTo>
                  <a:pt x="0" y="7096865"/>
                </a:lnTo>
                <a:lnTo>
                  <a:pt x="0" y="0"/>
                </a:lnTo>
                <a:close/>
              </a:path>
            </a:pathLst>
          </a:custGeom>
          <a:blipFill>
            <a:blip r:embed="rId5"/>
            <a:stretch>
              <a:fillRect l="0" t="0" r="0" b="0"/>
            </a:stretch>
          </a:blipFill>
        </p:spPr>
      </p:sp>
      <p:sp>
        <p:nvSpPr>
          <p:cNvPr name="TextBox 25" id="25"/>
          <p:cNvSpPr txBox="true"/>
          <p:nvPr/>
        </p:nvSpPr>
        <p:spPr>
          <a:xfrm rot="0">
            <a:off x="4849619" y="3763096"/>
            <a:ext cx="640685" cy="758726"/>
          </a:xfrm>
          <a:prstGeom prst="rect">
            <a:avLst/>
          </a:prstGeom>
        </p:spPr>
        <p:txBody>
          <a:bodyPr anchor="t" rtlCol="false" tIns="0" lIns="0" bIns="0" rIns="0">
            <a:spAutoFit/>
          </a:bodyPr>
          <a:lstStyle/>
          <a:p>
            <a:pPr algn="ctr">
              <a:lnSpc>
                <a:spcPts val="5826"/>
              </a:lnSpc>
            </a:pPr>
            <a:r>
              <a:rPr lang="en-US" sz="5110">
                <a:solidFill>
                  <a:srgbClr val="EED3FF"/>
                </a:solidFill>
                <a:latin typeface="Zen Dots"/>
                <a:ea typeface="Zen Dots"/>
                <a:cs typeface="Zen Dots"/>
                <a:sym typeface="Zen Dots"/>
              </a:rPr>
              <a:t>1</a:t>
            </a:r>
          </a:p>
        </p:txBody>
      </p:sp>
      <p:sp>
        <p:nvSpPr>
          <p:cNvPr name="TextBox 26" id="26"/>
          <p:cNvSpPr txBox="true"/>
          <p:nvPr/>
        </p:nvSpPr>
        <p:spPr>
          <a:xfrm rot="0">
            <a:off x="5966845" y="2798166"/>
            <a:ext cx="7140985" cy="2731054"/>
          </a:xfrm>
          <a:prstGeom prst="rect">
            <a:avLst/>
          </a:prstGeom>
        </p:spPr>
        <p:txBody>
          <a:bodyPr anchor="t" rtlCol="false" tIns="0" lIns="0" bIns="0" rIns="0">
            <a:spAutoFit/>
          </a:bodyPr>
          <a:lstStyle/>
          <a:p>
            <a:pPr algn="l">
              <a:lnSpc>
                <a:spcPts val="2759"/>
              </a:lnSpc>
            </a:pPr>
            <a:r>
              <a:rPr lang="en-US" sz="1971" spc="108">
                <a:solidFill>
                  <a:srgbClr val="FFFFFF"/>
                </a:solidFill>
                <a:latin typeface="Open Sauce"/>
                <a:ea typeface="Open Sauce"/>
                <a:cs typeface="Open Sauce"/>
                <a:sym typeface="Open Sauce"/>
              </a:rPr>
              <a:t>Web Scraping &amp; Dynamic Content</a:t>
            </a:r>
          </a:p>
          <a:p>
            <a:pPr algn="l">
              <a:lnSpc>
                <a:spcPts val="2759"/>
              </a:lnSpc>
            </a:pPr>
          </a:p>
          <a:p>
            <a:pPr algn="l">
              <a:lnSpc>
                <a:spcPts val="2759"/>
              </a:lnSpc>
            </a:pPr>
            <a:r>
              <a:rPr lang="en-US" sz="1971" spc="108">
                <a:solidFill>
                  <a:srgbClr val="FFFFFF"/>
                </a:solidFill>
                <a:latin typeface="Open Sauce"/>
                <a:ea typeface="Open Sauce"/>
                <a:cs typeface="Open Sauce"/>
                <a:sym typeface="Open Sauce"/>
              </a:rPr>
              <a:t>Scrapy failed to scrape the faculty websites due to frequent changes in the HTML code.</a:t>
            </a:r>
          </a:p>
          <a:p>
            <a:pPr algn="l">
              <a:lnSpc>
                <a:spcPts val="2759"/>
              </a:lnSpc>
            </a:pPr>
          </a:p>
          <a:p>
            <a:pPr algn="l">
              <a:lnSpc>
                <a:spcPts val="2759"/>
              </a:lnSpc>
              <a:spcBef>
                <a:spcPct val="0"/>
              </a:spcBef>
            </a:pPr>
            <a:r>
              <a:rPr lang="en-US" sz="1971" spc="108">
                <a:solidFill>
                  <a:srgbClr val="FFFFFF"/>
                </a:solidFill>
                <a:latin typeface="Open Sauce"/>
                <a:ea typeface="Open Sauce"/>
                <a:cs typeface="Open Sauce"/>
                <a:sym typeface="Open Sauce"/>
              </a:rPr>
              <a:t>WebBaseLoader performed better in this case as it has built-in support for dynamic content and can handle anti-scraping measures more effectively.</a:t>
            </a:r>
          </a:p>
        </p:txBody>
      </p:sp>
      <p:sp>
        <p:nvSpPr>
          <p:cNvPr name="TextBox 27" id="27"/>
          <p:cNvSpPr txBox="true"/>
          <p:nvPr/>
        </p:nvSpPr>
        <p:spPr>
          <a:xfrm rot="0">
            <a:off x="6521531" y="749893"/>
            <a:ext cx="5916903" cy="530943"/>
          </a:xfrm>
          <a:prstGeom prst="rect">
            <a:avLst/>
          </a:prstGeom>
        </p:spPr>
        <p:txBody>
          <a:bodyPr anchor="t" rtlCol="false" tIns="0" lIns="0" bIns="0" rIns="0">
            <a:spAutoFit/>
          </a:bodyPr>
          <a:lstStyle/>
          <a:p>
            <a:pPr algn="ctr">
              <a:lnSpc>
                <a:spcPts val="4332"/>
              </a:lnSpc>
            </a:pPr>
            <a:r>
              <a:rPr lang="en-US" sz="3094">
                <a:solidFill>
                  <a:srgbClr val="F2E8FF"/>
                </a:solidFill>
                <a:latin typeface="Zen Dots"/>
                <a:ea typeface="Zen Dots"/>
                <a:cs typeface="Zen Dots"/>
                <a:sym typeface="Zen Dots"/>
              </a:rPr>
              <a:t>Challenges Encountered</a:t>
            </a:r>
          </a:p>
        </p:txBody>
      </p:sp>
      <p:sp>
        <p:nvSpPr>
          <p:cNvPr name="TextBox 28" id="28"/>
          <p:cNvSpPr txBox="true"/>
          <p:nvPr/>
        </p:nvSpPr>
        <p:spPr>
          <a:xfrm rot="0">
            <a:off x="4849619" y="6652801"/>
            <a:ext cx="640685" cy="758726"/>
          </a:xfrm>
          <a:prstGeom prst="rect">
            <a:avLst/>
          </a:prstGeom>
        </p:spPr>
        <p:txBody>
          <a:bodyPr anchor="t" rtlCol="false" tIns="0" lIns="0" bIns="0" rIns="0">
            <a:spAutoFit/>
          </a:bodyPr>
          <a:lstStyle/>
          <a:p>
            <a:pPr algn="ctr">
              <a:lnSpc>
                <a:spcPts val="5826"/>
              </a:lnSpc>
            </a:pPr>
            <a:r>
              <a:rPr lang="en-US" sz="5110">
                <a:solidFill>
                  <a:srgbClr val="EED3FF"/>
                </a:solidFill>
                <a:latin typeface="Zen Dots"/>
                <a:ea typeface="Zen Dots"/>
                <a:cs typeface="Zen Dots"/>
                <a:sym typeface="Zen Dots"/>
              </a:rPr>
              <a:t>2</a:t>
            </a:r>
          </a:p>
        </p:txBody>
      </p:sp>
      <p:sp>
        <p:nvSpPr>
          <p:cNvPr name="TextBox 29" id="29"/>
          <p:cNvSpPr txBox="true"/>
          <p:nvPr/>
        </p:nvSpPr>
        <p:spPr>
          <a:xfrm rot="0">
            <a:off x="6252595" y="6459764"/>
            <a:ext cx="6034839" cy="1702421"/>
          </a:xfrm>
          <a:prstGeom prst="rect">
            <a:avLst/>
          </a:prstGeom>
        </p:spPr>
        <p:txBody>
          <a:bodyPr anchor="t" rtlCol="false" tIns="0" lIns="0" bIns="0" rIns="0">
            <a:spAutoFit/>
          </a:bodyPr>
          <a:lstStyle/>
          <a:p>
            <a:pPr algn="l">
              <a:lnSpc>
                <a:spcPts val="2759"/>
              </a:lnSpc>
            </a:pPr>
            <a:r>
              <a:rPr lang="en-US" sz="1971" spc="108">
                <a:solidFill>
                  <a:srgbClr val="FFFFFF"/>
                </a:solidFill>
                <a:latin typeface="Open Sauce"/>
                <a:ea typeface="Open Sauce"/>
                <a:cs typeface="Open Sauce"/>
                <a:sym typeface="Open Sauce"/>
              </a:rPr>
              <a:t>External Dependencies</a:t>
            </a:r>
          </a:p>
          <a:p>
            <a:pPr algn="l">
              <a:lnSpc>
                <a:spcPts val="2759"/>
              </a:lnSpc>
            </a:pPr>
          </a:p>
          <a:p>
            <a:pPr algn="l">
              <a:lnSpc>
                <a:spcPts val="2759"/>
              </a:lnSpc>
              <a:spcBef>
                <a:spcPct val="0"/>
              </a:spcBef>
            </a:pPr>
            <a:r>
              <a:rPr lang="en-US" sz="1971" spc="108">
                <a:solidFill>
                  <a:srgbClr val="FFFFFF"/>
                </a:solidFill>
                <a:latin typeface="Open Sauce"/>
                <a:ea typeface="Open Sauce"/>
                <a:cs typeface="Open Sauce"/>
                <a:sym typeface="Open Sauce"/>
              </a:rPr>
              <a:t>The code relies on several external libraries (langchain, chromadb, ...)  which lead to versioning issues.</a:t>
            </a:r>
          </a:p>
        </p:txBody>
      </p:sp>
      <p:sp>
        <p:nvSpPr>
          <p:cNvPr name="Freeform 30" id="30"/>
          <p:cNvSpPr/>
          <p:nvPr/>
        </p:nvSpPr>
        <p:spPr>
          <a:xfrm flipH="true" flipV="false" rot="0">
            <a:off x="13790593" y="7104247"/>
            <a:ext cx="8321075" cy="7096865"/>
          </a:xfrm>
          <a:custGeom>
            <a:avLst/>
            <a:gdLst/>
            <a:ahLst/>
            <a:cxnLst/>
            <a:rect r="r" b="b" t="t" l="l"/>
            <a:pathLst>
              <a:path h="7096865" w="8321075">
                <a:moveTo>
                  <a:pt x="8321075" y="0"/>
                </a:moveTo>
                <a:lnTo>
                  <a:pt x="0" y="0"/>
                </a:lnTo>
                <a:lnTo>
                  <a:pt x="0" y="7096866"/>
                </a:lnTo>
                <a:lnTo>
                  <a:pt x="8321075" y="7096866"/>
                </a:lnTo>
                <a:lnTo>
                  <a:pt x="8321075" y="0"/>
                </a:lnTo>
                <a:close/>
              </a:path>
            </a:pathLst>
          </a:custGeom>
          <a:blipFill>
            <a:blip r:embed="rId5"/>
            <a:stretch>
              <a:fillRect l="0" t="0" r="0" b="0"/>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DAGhtyCczfg</dc:identifier>
  <dcterms:modified xsi:type="dcterms:W3CDTF">2011-08-01T06:04:30Z</dcterms:modified>
  <cp:revision>1</cp:revision>
  <dc:title>Dark Purple Neon Illustration Artificial Intelligence Presentation</dc:title>
</cp:coreProperties>
</file>

<file path=docProps/thumbnail.jpeg>
</file>